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53" r:id="rId2"/>
    <p:sldId id="354" r:id="rId3"/>
    <p:sldId id="356" r:id="rId4"/>
    <p:sldId id="357" r:id="rId5"/>
    <p:sldId id="358" r:id="rId6"/>
    <p:sldId id="389" r:id="rId7"/>
    <p:sldId id="363" r:id="rId8"/>
    <p:sldId id="390" r:id="rId9"/>
    <p:sldId id="391" r:id="rId10"/>
    <p:sldId id="393" r:id="rId11"/>
    <p:sldId id="395" r:id="rId12"/>
    <p:sldId id="361" r:id="rId13"/>
    <p:sldId id="396" r:id="rId14"/>
    <p:sldId id="400" r:id="rId15"/>
    <p:sldId id="401" r:id="rId16"/>
    <p:sldId id="365" r:id="rId17"/>
    <p:sldId id="402" r:id="rId18"/>
    <p:sldId id="399" r:id="rId19"/>
    <p:sldId id="405" r:id="rId20"/>
    <p:sldId id="366" r:id="rId21"/>
    <p:sldId id="368" r:id="rId22"/>
    <p:sldId id="369" r:id="rId23"/>
    <p:sldId id="370" r:id="rId24"/>
    <p:sldId id="371" r:id="rId25"/>
    <p:sldId id="373" r:id="rId26"/>
    <p:sldId id="374" r:id="rId27"/>
    <p:sldId id="375" r:id="rId28"/>
    <p:sldId id="381" r:id="rId29"/>
    <p:sldId id="382" r:id="rId30"/>
    <p:sldId id="407" r:id="rId31"/>
    <p:sldId id="408" r:id="rId32"/>
    <p:sldId id="411" r:id="rId33"/>
    <p:sldId id="410" r:id="rId34"/>
    <p:sldId id="409" r:id="rId35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1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2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CE5B63"/>
    <a:srgbClr val="373737"/>
    <a:srgbClr val="002062"/>
    <a:srgbClr val="002772"/>
    <a:srgbClr val="002D81"/>
    <a:srgbClr val="596499"/>
    <a:srgbClr val="9599B6"/>
    <a:srgbClr val="BCBECF"/>
    <a:srgbClr val="E6B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yst layout 2 - Marker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yst layout 3 - Marker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FD4443E-F989-4FC4-A0C8-D5A2AF1F390B}" styleName="Mørkt layout 1 - Markering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3979" autoAdjust="0"/>
  </p:normalViewPr>
  <p:slideViewPr>
    <p:cSldViewPr snapToGrid="0" showGuides="1">
      <p:cViewPr varScale="1">
        <p:scale>
          <a:sx n="123" d="100"/>
          <a:sy n="123" d="100"/>
        </p:scale>
        <p:origin x="336" y="90"/>
      </p:cViewPr>
      <p:guideLst>
        <p:guide orient="horz" pos="550"/>
        <p:guide pos="179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mifs03\Bruger\svt\NAT\analyser\psyk_retirement\dokumenter\excel\efter131127\efter140129\efter141219\efter151120\flow_1511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'jobsat graf'!$V$5</c:f>
              <c:strCache>
                <c:ptCount val="1"/>
                <c:pt idx="0">
                  <c:v>Men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diamond"/>
            <c:size val="7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'jobsat graf'!$S$3:$S$6</c:f>
                <c:numCache>
                  <c:formatCode>General</c:formatCode>
                  <c:ptCount val="4"/>
                  <c:pt idx="0">
                    <c:v>1.2430000000000021</c:v>
                  </c:pt>
                  <c:pt idx="1">
                    <c:v>0.67799999999999727</c:v>
                  </c:pt>
                  <c:pt idx="2">
                    <c:v>0.20799999999999841</c:v>
                  </c:pt>
                  <c:pt idx="3">
                    <c:v>0.26100000000000279</c:v>
                  </c:pt>
                </c:numCache>
              </c:numRef>
            </c:plus>
            <c:minus>
              <c:numRef>
                <c:f>'jobsat graf'!$R$3:$R$6</c:f>
                <c:numCache>
                  <c:formatCode>General</c:formatCode>
                  <c:ptCount val="4"/>
                  <c:pt idx="0">
                    <c:v>1.2430000000000021</c:v>
                  </c:pt>
                  <c:pt idx="1">
                    <c:v>0.67799999999999727</c:v>
                  </c:pt>
                  <c:pt idx="2">
                    <c:v>0.20900000000000318</c:v>
                  </c:pt>
                  <c:pt idx="3">
                    <c:v>0.26200000000000045</c:v>
                  </c:pt>
                </c:numCache>
              </c:numRef>
            </c:minus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errBars>
          <c:cat>
            <c:strRef>
              <c:f>'jobsat graf'!$U$6:$U$9</c:f>
              <c:strCache>
                <c:ptCount val="4"/>
                <c:pt idx="0">
                  <c:v>Highly unsatisfied with job</c:v>
                </c:pt>
                <c:pt idx="1">
                  <c:v>Unsatisfied with job</c:v>
                </c:pt>
                <c:pt idx="2">
                  <c:v>Satisfied with job</c:v>
                </c:pt>
                <c:pt idx="3">
                  <c:v>Very satisfied with job</c:v>
                </c:pt>
              </c:strCache>
            </c:strRef>
          </c:cat>
          <c:val>
            <c:numRef>
              <c:f>'jobsat graf'!$V$6:$V$9</c:f>
              <c:numCache>
                <c:formatCode>General</c:formatCode>
                <c:ptCount val="4"/>
                <c:pt idx="0">
                  <c:v>61.192</c:v>
                </c:pt>
                <c:pt idx="1">
                  <c:v>62.451000000000001</c:v>
                </c:pt>
                <c:pt idx="2">
                  <c:v>62.789000000000001</c:v>
                </c:pt>
                <c:pt idx="3">
                  <c:v>63.268000000000001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21-4705-85D1-0FA6AAF6A72E}"/>
            </c:ext>
          </c:extLst>
        </c:ser>
        <c:ser>
          <c:idx val="1"/>
          <c:order val="1"/>
          <c:tx>
            <c:strRef>
              <c:f>'jobsat graf'!$W$5</c:f>
              <c:strCache>
                <c:ptCount val="1"/>
                <c:pt idx="0">
                  <c:v>Women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squar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'jobsat graf'!$S$10:$S$13</c:f>
                <c:numCache>
                  <c:formatCode>General</c:formatCode>
                  <c:ptCount val="4"/>
                  <c:pt idx="0">
                    <c:v>0.67399999999999949</c:v>
                  </c:pt>
                  <c:pt idx="1">
                    <c:v>0.44700000000000273</c:v>
                  </c:pt>
                  <c:pt idx="2">
                    <c:v>0.18699999999999761</c:v>
                  </c:pt>
                  <c:pt idx="3">
                    <c:v>0.27799999999999869</c:v>
                  </c:pt>
                </c:numCache>
              </c:numRef>
            </c:plus>
            <c:minus>
              <c:numRef>
                <c:f>'jobsat graf'!$R$10:$R$13</c:f>
                <c:numCache>
                  <c:formatCode>General</c:formatCode>
                  <c:ptCount val="4"/>
                  <c:pt idx="0">
                    <c:v>0.67399999999999949</c:v>
                  </c:pt>
                  <c:pt idx="1">
                    <c:v>0.44699999999999562</c:v>
                  </c:pt>
                  <c:pt idx="2">
                    <c:v>0.18599999999999994</c:v>
                  </c:pt>
                  <c:pt idx="3">
                    <c:v>0.27799999999999869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strRef>
              <c:f>'jobsat graf'!$U$6:$U$9</c:f>
              <c:strCache>
                <c:ptCount val="4"/>
                <c:pt idx="0">
                  <c:v>Highly unsatisfied with job</c:v>
                </c:pt>
                <c:pt idx="1">
                  <c:v>Unsatisfied with job</c:v>
                </c:pt>
                <c:pt idx="2">
                  <c:v>Satisfied with job</c:v>
                </c:pt>
                <c:pt idx="3">
                  <c:v>Very satisfied with job</c:v>
                </c:pt>
              </c:strCache>
            </c:strRef>
          </c:cat>
          <c:val>
            <c:numRef>
              <c:f>'jobsat graf'!$W$6:$W$9</c:f>
              <c:numCache>
                <c:formatCode>General</c:formatCode>
                <c:ptCount val="4"/>
                <c:pt idx="0">
                  <c:v>60.713999999999999</c:v>
                </c:pt>
                <c:pt idx="1">
                  <c:v>61.091999999999999</c:v>
                </c:pt>
                <c:pt idx="2">
                  <c:v>61.71</c:v>
                </c:pt>
                <c:pt idx="3">
                  <c:v>62.399000000000001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21-4705-85D1-0FA6AAF6A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85824"/>
        <c:axId val="103487360"/>
      </c:lineChart>
      <c:catAx>
        <c:axId val="1034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03487360"/>
        <c:crosses val="autoZero"/>
        <c:auto val="1"/>
        <c:lblAlgn val="ctr"/>
        <c:lblOffset val="100"/>
        <c:noMultiLvlLbl val="0"/>
      </c:catAx>
      <c:valAx>
        <c:axId val="103487360"/>
        <c:scaling>
          <c:orientation val="minMax"/>
          <c:min val="6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03485824"/>
        <c:crosses val="autoZero"/>
        <c:crossBetween val="between"/>
        <c:majorUnit val="1"/>
        <c:minorUnit val="0.5"/>
      </c:valAx>
    </c:plotArea>
    <c:legend>
      <c:legendPos val="r"/>
      <c:layout>
        <c:manualLayout>
          <c:xMode val="edge"/>
          <c:yMode val="edge"/>
          <c:x val="0.66928087420444993"/>
          <c:y val="0.6913747205931603"/>
          <c:w val="0.13028339594805549"/>
          <c:h val="0.13545051675662201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a-D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511-D742-4EFE-90B5-C9FC42762E0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CFAD1-D197-4A88-B173-A6412E995EE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" t="31529" b="35308"/>
          <a:stretch/>
        </p:blipFill>
        <p:spPr bwMode="auto">
          <a:xfrm>
            <a:off x="174523" y="262800"/>
            <a:ext cx="3780792" cy="5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950" b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Præsentationstitel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 userDrawn="1"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 userDrawn="1"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/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950" b="1"/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Præsentationstitel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Præsentationstitel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800" dirty="0"/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33789"/>
            <a:ext cx="2160798" cy="47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10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10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900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900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33789"/>
            <a:ext cx="2160798" cy="273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41" y="1815926"/>
            <a:ext cx="2160798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3943" y="3538594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4"/>
          <a:srcRect l="36944" r="2272" b="69429"/>
          <a:stretch/>
        </p:blipFill>
        <p:spPr>
          <a:xfrm>
            <a:off x="2729933" y="4208198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731921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406348" y="2748409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52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33789"/>
            <a:ext cx="2280360" cy="442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33789"/>
            <a:ext cx="2160798" cy="25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39" y="1815926"/>
            <a:ext cx="2358243" cy="369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14468" y="353859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29933" y="4208198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02636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406348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0B99B-A5D2-4C1B-B74B-0BBCAC9236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 userDrawn="1"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950" b="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950" b="1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Præsentationstitel</a:t>
            </a:r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" t="33957" b="33022"/>
          <a:stretch/>
        </p:blipFill>
        <p:spPr bwMode="auto">
          <a:xfrm>
            <a:off x="210618" y="361741"/>
            <a:ext cx="3794937" cy="58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28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1999"/>
            <a:ext cx="8748000" cy="3761995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dirty="0"/>
              <a:t>Præsentationstitel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 userDrawn="1"/>
        </p:nvSpPr>
        <p:spPr>
          <a:xfrm>
            <a:off x="427121" y="2046514"/>
            <a:ext cx="11337758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 userDrawn="1"/>
        </p:nvSpPr>
        <p:spPr>
          <a:xfrm>
            <a:off x="427121" y="617429"/>
            <a:ext cx="11337758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3761995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dirty="0"/>
              <a:t>Præsentationstitel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1999"/>
            <a:ext cx="5480398" cy="3761995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674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 userDrawn="1"/>
        </p:nvSpPr>
        <p:spPr>
          <a:xfrm>
            <a:off x="0" y="0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1" y="2051999"/>
            <a:ext cx="5482798" cy="3761995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Præsentationstitel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0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38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34" y="5820189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37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1999"/>
            <a:ext cx="7420879" cy="3761995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dirty="0"/>
              <a:t>Præsentationstitel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1998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44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48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6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0701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3761995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Præsentationstitel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5487670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462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2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r>
              <a:rPr lang="da-DK" dirty="0"/>
              <a:t>Præsentationstitel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 userDrawn="1"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950" b="1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14" name="Picture 2" descr="C:\Users\ibl\Desktop\PP skabelon\LOGOER\Det Nationale Forskingscenter for Arbejdsmiljo_NEG_RG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" t="33957" b="33022"/>
          <a:stretch/>
        </p:blipFill>
        <p:spPr bwMode="auto">
          <a:xfrm>
            <a:off x="162491" y="5976424"/>
            <a:ext cx="3843064" cy="58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2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r>
              <a:rPr lang="da-DK" noProof="0" dirty="0"/>
              <a:t>Præsentationstitel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60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1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0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8" y="6387715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5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/>
              <a:t>Præsentationstitel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6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5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79" y="5939161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3" r:id="rId2"/>
    <p:sldLayoutId id="2147483721" r:id="rId3"/>
    <p:sldLayoutId id="2147483724" r:id="rId4"/>
    <p:sldLayoutId id="2147483726" r:id="rId5"/>
    <p:sldLayoutId id="2147483727" r:id="rId6"/>
    <p:sldLayoutId id="2147483725" r:id="rId7"/>
    <p:sldLayoutId id="2147483728" r:id="rId8"/>
    <p:sldLayoutId id="2147483729" r:id="rId9"/>
    <p:sldLayoutId id="2147483654" r:id="rId10"/>
    <p:sldLayoutId id="2147483655" r:id="rId11"/>
    <p:sldLayoutId id="2147483667" r:id="rId12"/>
    <p:sldLayoutId id="2147483670" r:id="rId13"/>
    <p:sldLayoutId id="2147483730" r:id="rId14"/>
  </p:sldLayoutIdLst>
  <p:hf hdr="0"/>
  <p:txStyles>
    <p:titleStyle>
      <a:lvl1pPr algn="l" defTabSz="914400" rtl="0" eaLnBrk="1" latinLnBrk="0" hangingPunct="1">
        <a:lnSpc>
          <a:spcPct val="104000"/>
        </a:lnSpc>
        <a:spcBef>
          <a:spcPct val="0"/>
        </a:spcBef>
        <a:buNone/>
        <a:defRPr sz="24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16000" indent="-216000" algn="l" defTabSz="914400" rtl="0" eaLnBrk="1" latinLnBrk="0" hangingPunct="1">
        <a:lnSpc>
          <a:spcPct val="104000"/>
        </a:lnSpc>
        <a:spcBef>
          <a:spcPts val="600"/>
        </a:spcBef>
        <a:spcAft>
          <a:spcPts val="300"/>
        </a:spcAft>
        <a:buClr>
          <a:schemeClr val="accent3"/>
        </a:buClr>
        <a:buFont typeface="Verdana" panose="020B0604030504040204" pitchFamily="34" charset="0"/>
        <a:buChar char="•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32000" indent="-216000" algn="l" defTabSz="914400" rtl="0" eaLnBrk="1" latinLnBrk="0" hangingPunct="1">
        <a:lnSpc>
          <a:spcPct val="104000"/>
        </a:lnSpc>
        <a:spcBef>
          <a:spcPts val="0"/>
        </a:spcBef>
        <a:spcAft>
          <a:spcPts val="300"/>
        </a:spcAft>
        <a:buClr>
          <a:schemeClr val="accent3"/>
        </a:buClr>
        <a:buFont typeface="Verdana" panose="020B0604030504040204" pitchFamily="34" charset="0"/>
        <a:buChar char="•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​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914400" rtl="0" eaLnBrk="1" latinLnBrk="0" hangingPunct="1">
        <a:lnSpc>
          <a:spcPct val="104000"/>
        </a:lnSpc>
        <a:spcBef>
          <a:spcPts val="600"/>
        </a:spcBef>
        <a:spcAft>
          <a:spcPts val="0"/>
        </a:spcAft>
        <a:buFont typeface="Calibri" panose="020F0502020204030204" pitchFamily="34" charset="0"/>
        <a:buChar char="​"/>
        <a:defRPr sz="1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Calibri" panose="020F0502020204030204" pitchFamily="34" charset="0"/>
        <a:buChar char="​"/>
        <a:defRPr sz="24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4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100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alibri" panose="020F0502020204030204" pitchFamily="34" charset="0"/>
        <a:buChar char="​"/>
        <a:defRPr sz="950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alibri" panose="020F0502020204030204" pitchFamily="34" charset="0"/>
        <a:buChar char="​"/>
        <a:defRPr sz="950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9" userDrawn="1">
          <p15:clr>
            <a:srgbClr val="F26B43"/>
          </p15:clr>
        </p15:guide>
        <p15:guide id="2" pos="741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xtranet.dst.dk/pyramide/pyramide.htm#!y=2050" TargetMode="Externa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K</a:t>
            </a:r>
            <a:r>
              <a:rPr lang="da-DK" dirty="0" smtClean="0"/>
              <a:t>ampen </a:t>
            </a:r>
            <a:r>
              <a:rPr lang="da-DK" dirty="0"/>
              <a:t>om </a:t>
            </a:r>
            <a:r>
              <a:rPr lang="da-DK" dirty="0" smtClean="0"/>
              <a:t>arbejdskraften</a:t>
            </a:r>
            <a:br>
              <a:rPr lang="da-DK" dirty="0" smtClean="0"/>
            </a:br>
            <a:r>
              <a:rPr lang="da-DK" sz="2800" dirty="0" smtClean="0"/>
              <a:t>Seniorer på arbejdsmarkedet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43491" y="4446000"/>
            <a:ext cx="9273527" cy="1655762"/>
          </a:xfrm>
        </p:spPr>
        <p:txBody>
          <a:bodyPr/>
          <a:lstStyle/>
          <a:p>
            <a:r>
              <a:rPr lang="da-DK" dirty="0" smtClean="0"/>
              <a:t>Forskningsanalytiker Sannie Vester Thorsen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2022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 smtClean="0"/>
              <a:t>NFA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59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2051999"/>
            <a:ext cx="6973319" cy="3761995"/>
          </a:xfrm>
        </p:spPr>
        <p:txBody>
          <a:bodyPr/>
          <a:lstStyle/>
          <a:p>
            <a:r>
              <a:rPr lang="da-DK" dirty="0"/>
              <a:t>Flere eller længere pauser?</a:t>
            </a:r>
          </a:p>
          <a:p>
            <a:r>
              <a:rPr lang="da-DK" dirty="0"/>
              <a:t>Bedre mulighed for selv at bestemme hvornår du vil arbejde</a:t>
            </a:r>
            <a:r>
              <a:rPr lang="da-DK" dirty="0" smtClean="0"/>
              <a:t>?</a:t>
            </a:r>
          </a:p>
          <a:p>
            <a:r>
              <a:rPr lang="da-DK" dirty="0" smtClean="0"/>
              <a:t>Mere </a:t>
            </a:r>
            <a:r>
              <a:rPr lang="da-DK" dirty="0"/>
              <a:t>respekt for dit arbejde?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10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Seniorer på arbejdspladsen, hvad kan få dem til at blive?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04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2051999"/>
            <a:ext cx="6973319" cy="3761995"/>
          </a:xfrm>
        </p:spPr>
        <p:txBody>
          <a:bodyPr/>
          <a:lstStyle/>
          <a:p>
            <a:r>
              <a:rPr lang="da-DK" dirty="0"/>
              <a:t>Flere eller længere pauser?</a:t>
            </a:r>
          </a:p>
          <a:p>
            <a:r>
              <a:rPr lang="da-DK" dirty="0"/>
              <a:t>Bedre mulighed for selv at bestemme hvornår du vil arbejde</a:t>
            </a:r>
            <a:r>
              <a:rPr lang="da-DK" dirty="0" smtClean="0"/>
              <a:t>?</a:t>
            </a:r>
          </a:p>
          <a:p>
            <a:r>
              <a:rPr lang="da-DK" dirty="0" smtClean="0"/>
              <a:t>Mere </a:t>
            </a:r>
            <a:r>
              <a:rPr lang="da-DK" dirty="0"/>
              <a:t>respekt for dit arbejde?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11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Seniorer på arbejdspladsen, hvad kan få dem til at blive?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40" y="3162347"/>
            <a:ext cx="11691770" cy="345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12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Seniorer på arbejdspladsen, hvad kan få dem til at blive?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kstfelt 10"/>
          <p:cNvSpPr txBox="1"/>
          <p:nvPr/>
        </p:nvSpPr>
        <p:spPr>
          <a:xfrm>
            <a:off x="2053525" y="6224399"/>
            <a:ext cx="8238076" cy="160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1000" dirty="0" smtClean="0"/>
              <a:t>Data </a:t>
            </a:r>
            <a:r>
              <a:rPr lang="da-DK" sz="1000" dirty="0"/>
              <a:t>er fra en repræsentativ stikprøve af </a:t>
            </a:r>
            <a:r>
              <a:rPr lang="da-DK" sz="1000" dirty="0" smtClean="0"/>
              <a:t>ansatte </a:t>
            </a:r>
            <a:r>
              <a:rPr lang="da-DK" sz="1000" dirty="0"/>
              <a:t>i alderen 50+. </a:t>
            </a:r>
            <a:r>
              <a:rPr lang="da-DK" sz="1000" dirty="0" smtClean="0"/>
              <a:t>Spørgeskemaundersøgelse fra 2008</a:t>
            </a:r>
            <a:endParaRPr lang="da-DK" sz="1000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58" y="1437277"/>
            <a:ext cx="10812071" cy="429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13</a:t>
            </a:fld>
            <a:endParaRPr lang="da-DK" noProof="0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Titel 6"/>
          <p:cNvSpPr>
            <a:spLocks noGrp="1"/>
          </p:cNvSpPr>
          <p:nvPr>
            <p:ph type="title"/>
          </p:nvPr>
        </p:nvSpPr>
        <p:spPr>
          <a:xfrm>
            <a:off x="427121" y="617429"/>
            <a:ext cx="11332879" cy="352456"/>
          </a:xfrm>
        </p:spPr>
        <p:txBody>
          <a:bodyPr/>
          <a:lstStyle/>
          <a:p>
            <a:r>
              <a:rPr lang="da-DK" dirty="0" smtClean="0"/>
              <a:t>Seniorer på arbejdspladsen, hvad kan få dem til at blive?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2053525" y="6224399"/>
            <a:ext cx="8238076" cy="358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1000" dirty="0" smtClean="0"/>
              <a:t>Data </a:t>
            </a:r>
            <a:r>
              <a:rPr lang="da-DK" sz="1000" dirty="0"/>
              <a:t>er fra en repræsentativ stikprøve af </a:t>
            </a:r>
            <a:r>
              <a:rPr lang="da-DK" sz="1000" dirty="0" smtClean="0"/>
              <a:t>ansatte </a:t>
            </a:r>
            <a:r>
              <a:rPr lang="da-DK" sz="1000" dirty="0"/>
              <a:t>i alderen 50+. </a:t>
            </a:r>
            <a:r>
              <a:rPr lang="da-DK" sz="1000" dirty="0" smtClean="0"/>
              <a:t>Spørgeskemaundersøgelse fra 2020</a:t>
            </a:r>
          </a:p>
          <a:p>
            <a:pPr marL="0" indent="0">
              <a:buNone/>
            </a:pPr>
            <a:r>
              <a:rPr lang="da-DK" sz="1000" dirty="0" smtClean="0"/>
              <a:t>Kilde: </a:t>
            </a:r>
            <a:r>
              <a:rPr lang="da-DK" sz="1000" dirty="0" err="1" smtClean="0"/>
              <a:t>SeniorArbejdsLiv</a:t>
            </a:r>
            <a:r>
              <a:rPr lang="da-DK" sz="1000" dirty="0" smtClean="0"/>
              <a:t> – Muligheder og barrierer for et langt og sundt arbejdsliv i Danmark. Lars L. Andersen m.fl.</a:t>
            </a:r>
            <a:endParaRPr lang="da-DK" sz="1000" dirty="0"/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37" y="1144736"/>
            <a:ext cx="10863039" cy="472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 smtClean="0"/>
              <a:t>Mulighed for nedsat tid!</a:t>
            </a:r>
          </a:p>
          <a:p>
            <a:r>
              <a:rPr lang="da-DK" sz="1800" dirty="0"/>
              <a:t>Bedre mulighed for </a:t>
            </a:r>
            <a:r>
              <a:rPr lang="da-DK" sz="1800" dirty="0" smtClean="0"/>
              <a:t>at </a:t>
            </a:r>
            <a:r>
              <a:rPr lang="da-DK" sz="1800" dirty="0"/>
              <a:t>bestemme hvornår </a:t>
            </a:r>
            <a:r>
              <a:rPr lang="da-DK" sz="1800" dirty="0" smtClean="0"/>
              <a:t>man arbejder / arbejdstid i forhold til dine behov</a:t>
            </a:r>
          </a:p>
          <a:p>
            <a:r>
              <a:rPr lang="da-DK" sz="1800" dirty="0" smtClean="0"/>
              <a:t>Det bedre økonomisk kan betale sig</a:t>
            </a:r>
          </a:p>
          <a:p>
            <a:endParaRPr lang="da-DK" sz="1800" dirty="0" smtClean="0"/>
          </a:p>
          <a:p>
            <a:endParaRPr lang="da-DK" sz="1800" dirty="0"/>
          </a:p>
          <a:p>
            <a:pPr marL="0" indent="0">
              <a:buNone/>
            </a:pPr>
            <a:endParaRPr lang="da-DK" sz="1800" dirty="0" smtClean="0"/>
          </a:p>
          <a:p>
            <a:endParaRPr lang="da-DK" sz="1800" dirty="0" smtClean="0"/>
          </a:p>
          <a:p>
            <a:endParaRPr lang="da-DK" sz="240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14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a-DK" dirty="0" smtClean="0"/>
              <a:t>Mere respekt for ens arbejde/ større pris på ens arbejde</a:t>
            </a:r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vil få seniorerne til at blive længere på arbejdsmarkedet?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09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Hvad er godt arbejdsmiljø?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Forskningsanalytiker Sannie Vester Thorsen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2022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NFA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67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782889" y="188913"/>
            <a:ext cx="7439025" cy="1079500"/>
          </a:xfrm>
        </p:spPr>
        <p:txBody>
          <a:bodyPr/>
          <a:lstStyle/>
          <a:p>
            <a:r>
              <a:rPr lang="en-US" altLang="da-DK" sz="3200" dirty="0" err="1"/>
              <a:t>Sammenhæng</a:t>
            </a:r>
            <a:r>
              <a:rPr lang="en-US" altLang="da-DK" sz="3200" dirty="0"/>
              <a:t> </a:t>
            </a:r>
            <a:r>
              <a:rPr lang="en-US" altLang="da-DK" sz="3200" dirty="0" err="1"/>
              <a:t>mellem</a:t>
            </a:r>
            <a:r>
              <a:rPr lang="en-US" altLang="da-DK" sz="3200" dirty="0"/>
              <a:t> </a:t>
            </a:r>
            <a:r>
              <a:rPr lang="en-US" altLang="da-DK" sz="3200" dirty="0" err="1"/>
              <a:t>jobtilfredshed</a:t>
            </a:r>
            <a:r>
              <a:rPr lang="en-US" altLang="da-DK" sz="3200" dirty="0"/>
              <a:t> </a:t>
            </a:r>
            <a:r>
              <a:rPr lang="en-US" altLang="da-DK" sz="3200" dirty="0" err="1"/>
              <a:t>og</a:t>
            </a:r>
            <a:r>
              <a:rPr lang="en-US" altLang="da-DK" sz="3200" dirty="0"/>
              <a:t> alder for </a:t>
            </a:r>
            <a:r>
              <a:rPr lang="en-US" altLang="da-DK" sz="3200" dirty="0" err="1"/>
              <a:t>tilbagetrækning</a:t>
            </a:r>
            <a:endParaRPr lang="da-DK" altLang="da-DK" sz="3200" dirty="0"/>
          </a:p>
        </p:txBody>
      </p:sp>
      <p:sp>
        <p:nvSpPr>
          <p:cNvPr id="3" name="Tekstboks 2"/>
          <p:cNvSpPr txBox="1"/>
          <p:nvPr/>
        </p:nvSpPr>
        <p:spPr>
          <a:xfrm>
            <a:off x="1847529" y="2492897"/>
            <a:ext cx="696857" cy="208997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a-DK" dirty="0"/>
              <a:t>Alder for tilbagetrækning</a:t>
            </a: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2855640" y="1628801"/>
          <a:ext cx="7200800" cy="4629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9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Psykosocialt arbejdsmiljø - teoretiske dimensioner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17</a:t>
            </a:fld>
            <a:endParaRPr lang="da-DK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godt arbejdsmiljø?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40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18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Teoretiske dimensioner</a:t>
            </a:r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Psykosocialt arbejdsmiljø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Ellipse 8"/>
          <p:cNvSpPr/>
          <p:nvPr/>
        </p:nvSpPr>
        <p:spPr>
          <a:xfrm>
            <a:off x="189656" y="1521479"/>
            <a:ext cx="3774956" cy="33837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2000" b="1" noProof="0" dirty="0" smtClean="0">
                <a:solidFill>
                  <a:schemeClr val="tx2"/>
                </a:solidFill>
              </a:rPr>
              <a:t>Belønning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Anerkendelse for ens arbejde af ledelse og/eller kollegaer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Økonomisk </a:t>
            </a:r>
            <a:r>
              <a:rPr lang="da-DK" dirty="0" smtClean="0">
                <a:solidFill>
                  <a:schemeClr val="tx2"/>
                </a:solidFill>
              </a:rPr>
              <a:t>belønning</a:t>
            </a:r>
            <a:endParaRPr lang="da-DK" sz="2000" noProof="0" dirty="0" smtClean="0">
              <a:solidFill>
                <a:schemeClr val="tx2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07439" y="1124157"/>
            <a:ext cx="4092796" cy="3383768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2000" b="1" dirty="0" smtClean="0">
                <a:solidFill>
                  <a:schemeClr val="tx2"/>
                </a:solidFill>
              </a:rPr>
              <a:t>Indflydelse</a:t>
            </a:r>
            <a:endParaRPr lang="da-DK" sz="2000" b="1" dirty="0">
              <a:solidFill>
                <a:schemeClr val="tx2"/>
              </a:solidFill>
            </a:endParaRPr>
          </a:p>
          <a:p>
            <a:pPr lvl="1"/>
            <a:r>
              <a:rPr lang="da-DK" dirty="0">
                <a:solidFill>
                  <a:schemeClr val="tx2"/>
                </a:solidFill>
              </a:rPr>
              <a:t>Indflydelse på egen arbejdssituation. Fx hvordan og hvornår man udfører sit arbejde. Især vigtigt ved høje krav i arbejdet.</a:t>
            </a:r>
          </a:p>
        </p:txBody>
      </p:sp>
      <p:sp>
        <p:nvSpPr>
          <p:cNvPr id="11" name="Ellipse 10"/>
          <p:cNvSpPr/>
          <p:nvPr/>
        </p:nvSpPr>
        <p:spPr>
          <a:xfrm>
            <a:off x="3528164" y="3587262"/>
            <a:ext cx="3868615" cy="3155182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2000" b="1" dirty="0">
                <a:solidFill>
                  <a:schemeClr val="tx2"/>
                </a:solidFill>
              </a:rPr>
              <a:t>Krav i arbejdet: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Mange kvantitative krav – kan ikke nå alle arbejdsopgaver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Følelsesmæssige krav – følelsesmæssigt belastende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Højt arbejdstempo</a:t>
            </a:r>
          </a:p>
        </p:txBody>
      </p:sp>
      <p:sp>
        <p:nvSpPr>
          <p:cNvPr id="12" name="Ellipse 11"/>
          <p:cNvSpPr/>
          <p:nvPr/>
        </p:nvSpPr>
        <p:spPr>
          <a:xfrm>
            <a:off x="5401977" y="453843"/>
            <a:ext cx="3803302" cy="2427314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2000" b="1" dirty="0" err="1" smtClean="0">
                <a:solidFill>
                  <a:schemeClr val="tx2"/>
                </a:solidFill>
              </a:rPr>
              <a:t>Udviklings-muligheder</a:t>
            </a:r>
            <a:endParaRPr lang="da-DK" sz="2000" b="1" dirty="0">
              <a:solidFill>
                <a:schemeClr val="tx2"/>
              </a:solidFill>
            </a:endParaRPr>
          </a:p>
          <a:p>
            <a:pPr lvl="1"/>
            <a:r>
              <a:rPr lang="da-DK" dirty="0">
                <a:solidFill>
                  <a:schemeClr val="tx2"/>
                </a:solidFill>
              </a:rPr>
              <a:t>Mulighed for at lære nyt</a:t>
            </a:r>
          </a:p>
        </p:txBody>
      </p:sp>
      <p:sp>
        <p:nvSpPr>
          <p:cNvPr id="13" name="Ellipse 12"/>
          <p:cNvSpPr/>
          <p:nvPr/>
        </p:nvSpPr>
        <p:spPr>
          <a:xfrm>
            <a:off x="5918480" y="2452335"/>
            <a:ext cx="4034413" cy="2858756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2000" b="1" dirty="0">
                <a:solidFill>
                  <a:schemeClr val="tx2"/>
                </a:solidFill>
              </a:rPr>
              <a:t>Socialt </a:t>
            </a:r>
            <a:r>
              <a:rPr lang="da-DK" sz="2000" b="1" dirty="0" smtClean="0">
                <a:solidFill>
                  <a:schemeClr val="tx2"/>
                </a:solidFill>
              </a:rPr>
              <a:t>fællesskab</a:t>
            </a:r>
            <a:endParaRPr lang="da-DK" sz="2000" b="1" dirty="0">
              <a:solidFill>
                <a:schemeClr val="tx2"/>
              </a:solidFill>
            </a:endParaRPr>
          </a:p>
          <a:p>
            <a:pPr lvl="1"/>
            <a:r>
              <a:rPr lang="da-DK" dirty="0">
                <a:solidFill>
                  <a:schemeClr val="tx2"/>
                </a:solidFill>
              </a:rPr>
              <a:t>Godt samarbejde mellem </a:t>
            </a:r>
            <a:r>
              <a:rPr lang="da-DK" dirty="0" smtClean="0">
                <a:solidFill>
                  <a:schemeClr val="tx2"/>
                </a:solidFill>
              </a:rPr>
              <a:t>kolleger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209579" y="4371922"/>
            <a:ext cx="3165230" cy="2225710"/>
          </a:xfrm>
          <a:prstGeom prst="ellipse">
            <a:avLst/>
          </a:prstGeom>
          <a:solidFill>
            <a:schemeClr val="bg2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b="1" dirty="0" smtClean="0">
                <a:solidFill>
                  <a:schemeClr val="tx2"/>
                </a:solidFill>
              </a:rPr>
              <a:t>           </a:t>
            </a:r>
            <a:r>
              <a:rPr lang="da-DK" sz="2000" b="1" dirty="0" smtClean="0">
                <a:solidFill>
                  <a:schemeClr val="tx2"/>
                </a:solidFill>
              </a:rPr>
              <a:t>Tillid</a:t>
            </a:r>
            <a:endParaRPr lang="da-DK" sz="2000" b="1" dirty="0">
              <a:solidFill>
                <a:schemeClr val="tx2"/>
              </a:solidFill>
            </a:endParaRPr>
          </a:p>
          <a:p>
            <a:pPr lvl="1"/>
            <a:r>
              <a:rPr lang="da-DK" dirty="0">
                <a:solidFill>
                  <a:schemeClr val="tx2"/>
                </a:solidFill>
              </a:rPr>
              <a:t>Tillid til ledelse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Tillid mellem </a:t>
            </a:r>
            <a:r>
              <a:rPr lang="da-DK" dirty="0" smtClean="0">
                <a:solidFill>
                  <a:schemeClr val="tx2"/>
                </a:solidFill>
              </a:rPr>
              <a:t>kolleger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953459" y="4767943"/>
            <a:ext cx="3612382" cy="2014695"/>
          </a:xfrm>
          <a:prstGeom prst="ellipse">
            <a:avLst/>
          </a:prstGeom>
          <a:solidFill>
            <a:schemeClr val="bg2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2000" b="1" dirty="0" smtClean="0">
                <a:solidFill>
                  <a:schemeClr val="tx2"/>
                </a:solidFill>
              </a:rPr>
              <a:t>Forudsigelighed</a:t>
            </a:r>
            <a:endParaRPr lang="da-DK" sz="2000" b="1" dirty="0">
              <a:solidFill>
                <a:schemeClr val="tx2"/>
              </a:solidFill>
            </a:endParaRPr>
          </a:p>
          <a:p>
            <a:pPr lvl="1"/>
            <a:r>
              <a:rPr lang="da-DK" dirty="0">
                <a:solidFill>
                  <a:schemeClr val="tx2"/>
                </a:solidFill>
              </a:rPr>
              <a:t>Information om ændringer i god tid</a:t>
            </a:r>
          </a:p>
        </p:txBody>
      </p:sp>
      <p:sp>
        <p:nvSpPr>
          <p:cNvPr id="16" name="Ellipse 15"/>
          <p:cNvSpPr/>
          <p:nvPr/>
        </p:nvSpPr>
        <p:spPr>
          <a:xfrm>
            <a:off x="8390375" y="732812"/>
            <a:ext cx="3763106" cy="3914551"/>
          </a:xfrm>
          <a:prstGeom prst="ellipse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2000" b="1" dirty="0">
                <a:solidFill>
                  <a:schemeClr val="tx2"/>
                </a:solidFill>
              </a:rPr>
              <a:t>Rollekonflikter og rolleklarhed: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Modstridende krav</a:t>
            </a:r>
          </a:p>
          <a:p>
            <a:pPr lvl="1"/>
            <a:r>
              <a:rPr lang="da-DK" dirty="0">
                <a:solidFill>
                  <a:schemeClr val="tx2"/>
                </a:solidFill>
              </a:rPr>
              <a:t>Klar </a:t>
            </a:r>
            <a:r>
              <a:rPr lang="da-DK" dirty="0" smtClean="0">
                <a:solidFill>
                  <a:schemeClr val="tx2"/>
                </a:solidFill>
              </a:rPr>
              <a:t>ansvarsfordeling</a:t>
            </a:r>
            <a:endParaRPr lang="da-DK" dirty="0"/>
          </a:p>
        </p:txBody>
      </p:sp>
      <p:sp>
        <p:nvSpPr>
          <p:cNvPr id="17" name="Ellipse 16"/>
          <p:cNvSpPr/>
          <p:nvPr/>
        </p:nvSpPr>
        <p:spPr>
          <a:xfrm>
            <a:off x="9375112" y="4139921"/>
            <a:ext cx="2637692" cy="1301261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2000" noProof="0" dirty="0" smtClean="0">
                <a:solidFill>
                  <a:schemeClr val="tx2"/>
                </a:solidFill>
              </a:rPr>
              <a:t>Og flere</a:t>
            </a:r>
          </a:p>
        </p:txBody>
      </p:sp>
    </p:spTree>
    <p:extLst>
      <p:ext uri="{BB962C8B-B14F-4D97-AF65-F5344CB8AC3E}">
        <p14:creationId xmlns:p14="http://schemas.microsoft.com/office/powerpoint/2010/main" val="2748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2" y="2051999"/>
            <a:ext cx="10656210" cy="3761995"/>
          </a:xfrm>
        </p:spPr>
        <p:txBody>
          <a:bodyPr/>
          <a:lstStyle/>
          <a:p>
            <a:r>
              <a:rPr lang="da-DK" dirty="0" smtClean="0"/>
              <a:t>Psykosocialt arbejdsmiljø – hvad fastholder danske seniorer på arbejdsmarkedet?</a:t>
            </a:r>
          </a:p>
          <a:p>
            <a:r>
              <a:rPr lang="da-DK" dirty="0" smtClean="0"/>
              <a:t>Hvad tror I er vigtigst?</a:t>
            </a:r>
          </a:p>
          <a:p>
            <a:pPr lvl="1"/>
            <a:r>
              <a:rPr lang="da-DK" dirty="0" smtClean="0"/>
              <a:t>Forhold til ledelse?</a:t>
            </a:r>
          </a:p>
          <a:p>
            <a:pPr lvl="1"/>
            <a:r>
              <a:rPr lang="da-DK" dirty="0" smtClean="0"/>
              <a:t>Forhold til kolleger?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19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Seniorer på det danske arbejdsmarked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911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2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/>
          <p:cNvPicPr>
            <a:picLocks noGrp="1" noChangeAspect="1"/>
          </p:cNvPicPr>
          <p:nvPr>
            <p:ph idx="14"/>
          </p:nvPr>
        </p:nvPicPr>
        <p:blipFill>
          <a:blip r:embed="rId2"/>
          <a:stretch>
            <a:fillRect/>
          </a:stretch>
        </p:blipFill>
        <p:spPr>
          <a:xfrm>
            <a:off x="177283" y="1597390"/>
            <a:ext cx="3722913" cy="4466894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Flere ældre – færre unge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767" y="1597390"/>
            <a:ext cx="3348658" cy="4466894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0241" y="1623191"/>
            <a:ext cx="3367628" cy="4470351"/>
          </a:xfrm>
          <a:prstGeom prst="rect">
            <a:avLst/>
          </a:prstGeom>
        </p:spPr>
      </p:pic>
      <p:sp>
        <p:nvSpPr>
          <p:cNvPr id="12" name="Tekstfelt 11"/>
          <p:cNvSpPr txBox="1"/>
          <p:nvPr/>
        </p:nvSpPr>
        <p:spPr>
          <a:xfrm>
            <a:off x="2929812" y="6321067"/>
            <a:ext cx="6195527" cy="146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1000" dirty="0" smtClean="0"/>
              <a:t>Kilde: Danmarks Statistiks </a:t>
            </a:r>
            <a:r>
              <a:rPr lang="da-DK" sz="1000" dirty="0" smtClean="0">
                <a:hlinkClick r:id="rId5"/>
              </a:rPr>
              <a:t>Befolkningspyramide </a:t>
            </a:r>
            <a:r>
              <a:rPr lang="da-DK" sz="1000" dirty="0">
                <a:hlinkClick r:id="rId5"/>
              </a:rPr>
              <a:t>(dst.dk)</a:t>
            </a:r>
            <a:endParaRPr lang="da-DK" sz="1000" dirty="0"/>
          </a:p>
        </p:txBody>
      </p:sp>
      <p:cxnSp>
        <p:nvCxnSpPr>
          <p:cNvPr id="14" name="Lige forbindelse 13"/>
          <p:cNvCxnSpPr/>
          <p:nvPr/>
        </p:nvCxnSpPr>
        <p:spPr>
          <a:xfrm>
            <a:off x="65314" y="3331029"/>
            <a:ext cx="11694686" cy="7464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>
          <a:xfrm>
            <a:off x="2637104" y="4617132"/>
            <a:ext cx="3242873" cy="1404156"/>
          </a:xfrm>
        </p:spPr>
        <p:txBody>
          <a:bodyPr/>
          <a:lstStyle/>
          <a:p>
            <a:r>
              <a:rPr lang="da-DK" altLang="da-DK" dirty="0" smtClean="0"/>
              <a:t>Ældre på arbejdsmarkedet besvarer spørgsmål om arbejdsmiljø.</a:t>
            </a:r>
          </a:p>
          <a:p>
            <a:endParaRPr lang="da-DK" altLang="da-DK" dirty="0" smtClean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3681021" y="262191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825483" y="2382208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896921" y="283781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041383" y="2598108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112821" y="305371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4257283" y="2814008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4328721" y="326961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4473183" y="3029908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847528" y="1387738"/>
            <a:ext cx="1008062" cy="129540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20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200" dirty="0">
                <a:solidFill>
                  <a:schemeClr val="accent1">
                    <a:lumMod val="75000"/>
                  </a:schemeClr>
                </a:solidFill>
              </a:rPr>
              <a:t>Spørgsmål </a:t>
            </a:r>
          </a:p>
          <a:p>
            <a:pPr marL="0" indent="0" algn="ctr" eaLnBrk="1" hangingPunct="1">
              <a:buNone/>
            </a:pPr>
            <a:r>
              <a:rPr lang="da-DK" altLang="da-DK" sz="1200" dirty="0">
                <a:solidFill>
                  <a:schemeClr val="accent1">
                    <a:lumMod val="75000"/>
                  </a:schemeClr>
                </a:solidFill>
              </a:rPr>
              <a:t>om </a:t>
            </a:r>
          </a:p>
          <a:p>
            <a:pPr marL="0" indent="0" algn="ctr" eaLnBrk="1" hangingPunct="1">
              <a:buNone/>
            </a:pPr>
            <a:r>
              <a:rPr lang="da-DK" altLang="da-DK" sz="1200" dirty="0">
                <a:solidFill>
                  <a:schemeClr val="accent1">
                    <a:lumMod val="75000"/>
                  </a:schemeClr>
                </a:solidFill>
              </a:rPr>
              <a:t>Arbejdsmiljø </a:t>
            </a:r>
          </a:p>
          <a:p>
            <a:pPr marL="0" indent="0" algn="ctr" eaLnBrk="1" hangingPunct="1">
              <a:buNone/>
            </a:pPr>
            <a:r>
              <a:rPr lang="da-DK" altLang="da-DK" sz="1200" dirty="0">
                <a:solidFill>
                  <a:schemeClr val="accent1">
                    <a:lumMod val="75000"/>
                  </a:schemeClr>
                </a:solidFill>
              </a:rPr>
              <a:t>og Helbred</a:t>
            </a:r>
          </a:p>
          <a:p>
            <a:pPr algn="ctr" eaLnBrk="1" hangingPunct="1"/>
            <a:endParaRPr lang="da-DK" altLang="da-DK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2855590" y="2035438"/>
            <a:ext cx="692080" cy="9468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547671" y="3216093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19" name="Freeform 12"/>
          <p:cNvSpPr>
            <a:spLocks/>
          </p:cNvSpPr>
          <p:nvPr/>
        </p:nvSpPr>
        <p:spPr bwMode="auto">
          <a:xfrm>
            <a:off x="3706367" y="2982283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3340403" y="1268761"/>
            <a:ext cx="1477547" cy="2648559"/>
          </a:xfrm>
          <a:custGeom>
            <a:avLst/>
            <a:gdLst>
              <a:gd name="T0" fmla="*/ 0 w 927"/>
              <a:gd name="T1" fmla="*/ 979488 h 1406"/>
              <a:gd name="T2" fmla="*/ 0 w 927"/>
              <a:gd name="T3" fmla="*/ 2225675 h 1406"/>
              <a:gd name="T4" fmla="*/ 1471613 w 927"/>
              <a:gd name="T5" fmla="*/ 2232025 h 1406"/>
              <a:gd name="T6" fmla="*/ 1471613 w 927"/>
              <a:gd name="T7" fmla="*/ 1223963 h 1406"/>
              <a:gd name="T8" fmla="*/ 1328738 w 927"/>
              <a:gd name="T9" fmla="*/ 1223963 h 1406"/>
              <a:gd name="T10" fmla="*/ 1328738 w 927"/>
              <a:gd name="T11" fmla="*/ 1079500 h 1406"/>
              <a:gd name="T12" fmla="*/ 1112838 w 927"/>
              <a:gd name="T13" fmla="*/ 1079500 h 1406"/>
              <a:gd name="T14" fmla="*/ 1112838 w 927"/>
              <a:gd name="T15" fmla="*/ 936625 h 1406"/>
              <a:gd name="T16" fmla="*/ 968375 w 927"/>
              <a:gd name="T17" fmla="*/ 936625 h 1406"/>
              <a:gd name="T18" fmla="*/ 968375 w 927"/>
              <a:gd name="T19" fmla="*/ 792163 h 1406"/>
              <a:gd name="T20" fmla="*/ 752475 w 927"/>
              <a:gd name="T21" fmla="*/ 792163 h 1406"/>
              <a:gd name="T22" fmla="*/ 752475 w 927"/>
              <a:gd name="T23" fmla="*/ 0 h 1406"/>
              <a:gd name="T24" fmla="*/ 536575 w 927"/>
              <a:gd name="T25" fmla="*/ 0 h 1406"/>
              <a:gd name="T26" fmla="*/ 536575 w 927"/>
              <a:gd name="T27" fmla="*/ 792163 h 1406"/>
              <a:gd name="T28" fmla="*/ 0 w 927"/>
              <a:gd name="T29" fmla="*/ 979488 h 140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27" h="1406">
                <a:moveTo>
                  <a:pt x="0" y="617"/>
                </a:moveTo>
                <a:cubicBezTo>
                  <a:pt x="0" y="879"/>
                  <a:pt x="0" y="1140"/>
                  <a:pt x="0" y="1402"/>
                </a:cubicBezTo>
                <a:lnTo>
                  <a:pt x="927" y="1406"/>
                </a:lnTo>
                <a:lnTo>
                  <a:pt x="927" y="771"/>
                </a:lnTo>
                <a:lnTo>
                  <a:pt x="837" y="771"/>
                </a:lnTo>
                <a:lnTo>
                  <a:pt x="837" y="680"/>
                </a:lnTo>
                <a:lnTo>
                  <a:pt x="701" y="680"/>
                </a:lnTo>
                <a:lnTo>
                  <a:pt x="701" y="590"/>
                </a:lnTo>
                <a:lnTo>
                  <a:pt x="610" y="590"/>
                </a:lnTo>
                <a:lnTo>
                  <a:pt x="610" y="499"/>
                </a:lnTo>
                <a:lnTo>
                  <a:pt x="474" y="499"/>
                </a:lnTo>
                <a:lnTo>
                  <a:pt x="474" y="0"/>
                </a:lnTo>
                <a:lnTo>
                  <a:pt x="338" y="0"/>
                </a:lnTo>
                <a:lnTo>
                  <a:pt x="338" y="499"/>
                </a:lnTo>
                <a:lnTo>
                  <a:pt x="0" y="617"/>
                </a:lnTo>
                <a:close/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endParaRPr lang="da-DK"/>
          </a:p>
        </p:txBody>
      </p:sp>
      <p:cxnSp>
        <p:nvCxnSpPr>
          <p:cNvPr id="25" name="Lige pilforbindelse 24"/>
          <p:cNvCxnSpPr/>
          <p:nvPr/>
        </p:nvCxnSpPr>
        <p:spPr bwMode="auto">
          <a:xfrm>
            <a:off x="3547670" y="4116004"/>
            <a:ext cx="5716682" cy="330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11"/>
          <p:cNvSpPr>
            <a:spLocks/>
          </p:cNvSpPr>
          <p:nvPr/>
        </p:nvSpPr>
        <p:spPr bwMode="auto">
          <a:xfrm>
            <a:off x="9516219" y="316166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>
            <a:off x="9655124" y="2900424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54" name="Freeform 7"/>
          <p:cNvSpPr>
            <a:spLocks/>
          </p:cNvSpPr>
          <p:nvPr/>
        </p:nvSpPr>
        <p:spPr bwMode="auto">
          <a:xfrm>
            <a:off x="8236695" y="283781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55" name="Freeform 8"/>
          <p:cNvSpPr>
            <a:spLocks/>
          </p:cNvSpPr>
          <p:nvPr/>
        </p:nvSpPr>
        <p:spPr bwMode="auto">
          <a:xfrm>
            <a:off x="8381157" y="2598108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8668495" y="326961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59" name="Freeform 12"/>
          <p:cNvSpPr>
            <a:spLocks/>
          </p:cNvSpPr>
          <p:nvPr/>
        </p:nvSpPr>
        <p:spPr bwMode="auto">
          <a:xfrm>
            <a:off x="8812957" y="3029908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60" name="Freeform 11"/>
          <p:cNvSpPr>
            <a:spLocks/>
          </p:cNvSpPr>
          <p:nvPr/>
        </p:nvSpPr>
        <p:spPr bwMode="auto">
          <a:xfrm>
            <a:off x="7887445" y="3216093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61" name="Freeform 12"/>
          <p:cNvSpPr>
            <a:spLocks/>
          </p:cNvSpPr>
          <p:nvPr/>
        </p:nvSpPr>
        <p:spPr bwMode="auto">
          <a:xfrm>
            <a:off x="8046141" y="2982283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62" name="Freeform 5"/>
          <p:cNvSpPr>
            <a:spLocks/>
          </p:cNvSpPr>
          <p:nvPr/>
        </p:nvSpPr>
        <p:spPr bwMode="auto">
          <a:xfrm>
            <a:off x="7752185" y="1268761"/>
            <a:ext cx="1405539" cy="2648559"/>
          </a:xfrm>
          <a:custGeom>
            <a:avLst/>
            <a:gdLst>
              <a:gd name="T0" fmla="*/ 0 w 927"/>
              <a:gd name="T1" fmla="*/ 979488 h 1406"/>
              <a:gd name="T2" fmla="*/ 0 w 927"/>
              <a:gd name="T3" fmla="*/ 2225675 h 1406"/>
              <a:gd name="T4" fmla="*/ 1471613 w 927"/>
              <a:gd name="T5" fmla="*/ 2232025 h 1406"/>
              <a:gd name="T6" fmla="*/ 1471613 w 927"/>
              <a:gd name="T7" fmla="*/ 1223963 h 1406"/>
              <a:gd name="T8" fmla="*/ 1328738 w 927"/>
              <a:gd name="T9" fmla="*/ 1223963 h 1406"/>
              <a:gd name="T10" fmla="*/ 1328738 w 927"/>
              <a:gd name="T11" fmla="*/ 1079500 h 1406"/>
              <a:gd name="T12" fmla="*/ 1112838 w 927"/>
              <a:gd name="T13" fmla="*/ 1079500 h 1406"/>
              <a:gd name="T14" fmla="*/ 1112838 w 927"/>
              <a:gd name="T15" fmla="*/ 936625 h 1406"/>
              <a:gd name="T16" fmla="*/ 968375 w 927"/>
              <a:gd name="T17" fmla="*/ 936625 h 1406"/>
              <a:gd name="T18" fmla="*/ 968375 w 927"/>
              <a:gd name="T19" fmla="*/ 792163 h 1406"/>
              <a:gd name="T20" fmla="*/ 752475 w 927"/>
              <a:gd name="T21" fmla="*/ 792163 h 1406"/>
              <a:gd name="T22" fmla="*/ 752475 w 927"/>
              <a:gd name="T23" fmla="*/ 0 h 1406"/>
              <a:gd name="T24" fmla="*/ 536575 w 927"/>
              <a:gd name="T25" fmla="*/ 0 h 1406"/>
              <a:gd name="T26" fmla="*/ 536575 w 927"/>
              <a:gd name="T27" fmla="*/ 792163 h 1406"/>
              <a:gd name="T28" fmla="*/ 0 w 927"/>
              <a:gd name="T29" fmla="*/ 979488 h 140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27" h="1406">
                <a:moveTo>
                  <a:pt x="0" y="617"/>
                </a:moveTo>
                <a:cubicBezTo>
                  <a:pt x="0" y="879"/>
                  <a:pt x="0" y="1140"/>
                  <a:pt x="0" y="1402"/>
                </a:cubicBezTo>
                <a:lnTo>
                  <a:pt x="927" y="1406"/>
                </a:lnTo>
                <a:lnTo>
                  <a:pt x="927" y="771"/>
                </a:lnTo>
                <a:lnTo>
                  <a:pt x="837" y="771"/>
                </a:lnTo>
                <a:lnTo>
                  <a:pt x="837" y="680"/>
                </a:lnTo>
                <a:lnTo>
                  <a:pt x="701" y="680"/>
                </a:lnTo>
                <a:lnTo>
                  <a:pt x="701" y="590"/>
                </a:lnTo>
                <a:lnTo>
                  <a:pt x="610" y="590"/>
                </a:lnTo>
                <a:lnTo>
                  <a:pt x="610" y="499"/>
                </a:lnTo>
                <a:lnTo>
                  <a:pt x="474" y="499"/>
                </a:lnTo>
                <a:lnTo>
                  <a:pt x="474" y="0"/>
                </a:lnTo>
                <a:lnTo>
                  <a:pt x="338" y="0"/>
                </a:lnTo>
                <a:lnTo>
                  <a:pt x="338" y="499"/>
                </a:lnTo>
                <a:lnTo>
                  <a:pt x="0" y="617"/>
                </a:lnTo>
                <a:close/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9668619" y="3314069"/>
            <a:ext cx="360363" cy="647700"/>
          </a:xfrm>
          <a:custGeom>
            <a:avLst/>
            <a:gdLst>
              <a:gd name="T0" fmla="*/ 215900 w 227"/>
              <a:gd name="T1" fmla="*/ 0 h 408"/>
              <a:gd name="T2" fmla="*/ 0 w 227"/>
              <a:gd name="T3" fmla="*/ 287338 h 408"/>
              <a:gd name="T4" fmla="*/ 215900 w 227"/>
              <a:gd name="T5" fmla="*/ 71438 h 408"/>
              <a:gd name="T6" fmla="*/ 71438 w 227"/>
              <a:gd name="T7" fmla="*/ 647700 h 408"/>
              <a:gd name="T8" fmla="*/ 215900 w 227"/>
              <a:gd name="T9" fmla="*/ 287338 h 408"/>
              <a:gd name="T10" fmla="*/ 360363 w 227"/>
              <a:gd name="T11" fmla="*/ 647700 h 408"/>
              <a:gd name="T12" fmla="*/ 215900 w 227"/>
              <a:gd name="T13" fmla="*/ 71438 h 408"/>
              <a:gd name="T14" fmla="*/ 360363 w 227"/>
              <a:gd name="T15" fmla="*/ 287338 h 408"/>
              <a:gd name="T16" fmla="*/ 215900 w 227"/>
              <a:gd name="T17" fmla="*/ 0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408">
                <a:moveTo>
                  <a:pt x="136" y="0"/>
                </a:moveTo>
                <a:lnTo>
                  <a:pt x="0" y="181"/>
                </a:lnTo>
                <a:lnTo>
                  <a:pt x="136" y="45"/>
                </a:lnTo>
                <a:lnTo>
                  <a:pt x="45" y="408"/>
                </a:lnTo>
                <a:lnTo>
                  <a:pt x="136" y="181"/>
                </a:lnTo>
                <a:lnTo>
                  <a:pt x="227" y="408"/>
                </a:lnTo>
                <a:lnTo>
                  <a:pt x="136" y="45"/>
                </a:lnTo>
                <a:lnTo>
                  <a:pt x="227" y="181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9807524" y="3052824"/>
            <a:ext cx="82550" cy="250825"/>
          </a:xfrm>
          <a:custGeom>
            <a:avLst/>
            <a:gdLst>
              <a:gd name="T0" fmla="*/ 71438 w 52"/>
              <a:gd name="T1" fmla="*/ 23813 h 158"/>
              <a:gd name="T2" fmla="*/ 71438 w 52"/>
              <a:gd name="T3" fmla="*/ 239713 h 158"/>
              <a:gd name="T4" fmla="*/ 0 w 52"/>
              <a:gd name="T5" fmla="*/ 95250 h 158"/>
              <a:gd name="T6" fmla="*/ 71438 w 52"/>
              <a:gd name="T7" fmla="*/ 23813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158">
                <a:moveTo>
                  <a:pt x="45" y="15"/>
                </a:moveTo>
                <a:cubicBezTo>
                  <a:pt x="52" y="30"/>
                  <a:pt x="52" y="144"/>
                  <a:pt x="45" y="151"/>
                </a:cubicBezTo>
                <a:cubicBezTo>
                  <a:pt x="38" y="158"/>
                  <a:pt x="0" y="83"/>
                  <a:pt x="0" y="60"/>
                </a:cubicBezTo>
                <a:cubicBezTo>
                  <a:pt x="0" y="37"/>
                  <a:pt x="38" y="0"/>
                  <a:pt x="45" y="15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da-DK"/>
          </a:p>
        </p:txBody>
      </p:sp>
      <p:sp>
        <p:nvSpPr>
          <p:cNvPr id="29" name="Tekstboks 28"/>
          <p:cNvSpPr txBox="1"/>
          <p:nvPr/>
        </p:nvSpPr>
        <p:spPr>
          <a:xfrm>
            <a:off x="5393410" y="3767575"/>
            <a:ext cx="184788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a-DK" dirty="0" smtClean="0"/>
              <a:t>Følges i register</a:t>
            </a:r>
            <a:endParaRPr lang="da-DK" dirty="0"/>
          </a:p>
        </p:txBody>
      </p:sp>
      <p:sp>
        <p:nvSpPr>
          <p:cNvPr id="66" name="Pladsholder til indhold 2"/>
          <p:cNvSpPr txBox="1">
            <a:spLocks/>
          </p:cNvSpPr>
          <p:nvPr/>
        </p:nvSpPr>
        <p:spPr bwMode="auto">
          <a:xfrm>
            <a:off x="6338587" y="4653136"/>
            <a:ext cx="349765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34975" indent="-252413" algn="l" rtl="0" eaLnBrk="0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accent2"/>
                </a:solidFill>
                <a:latin typeface="+mn-lt"/>
              </a:defRPr>
            </a:lvl2pPr>
            <a:lvl3pPr marL="715963" indent="-279400" algn="l" rtl="0" eaLnBrk="0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accent2"/>
                </a:solidFill>
                <a:latin typeface="+mn-lt"/>
              </a:defRPr>
            </a:lvl3pPr>
            <a:lvl4pPr marL="995363" indent="-277813" algn="l" rtl="0" eaLnBrk="0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accent2"/>
                </a:solidFill>
                <a:latin typeface="+mn-lt"/>
              </a:defRPr>
            </a:lvl4pPr>
            <a:lvl5pPr marL="1249363" indent="-252413" algn="l" rtl="0" eaLnBrk="0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accent2"/>
                </a:solidFill>
                <a:latin typeface="+mn-lt"/>
              </a:defRPr>
            </a:lvl5pPr>
            <a:lvl6pPr marL="1706563" indent="-252413" algn="l" rtl="0" fontAlgn="base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accent2"/>
                </a:solidFill>
                <a:latin typeface="+mn-lt"/>
              </a:defRPr>
            </a:lvl6pPr>
            <a:lvl7pPr marL="2163763" indent="-252413" algn="l" rtl="0" fontAlgn="base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accent2"/>
                </a:solidFill>
                <a:latin typeface="+mn-lt"/>
              </a:defRPr>
            </a:lvl7pPr>
            <a:lvl8pPr marL="2620963" indent="-252413" algn="l" rtl="0" fontAlgn="base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accent2"/>
                </a:solidFill>
                <a:latin typeface="+mn-lt"/>
              </a:defRPr>
            </a:lvl8pPr>
            <a:lvl9pPr marL="3078163" indent="-252413" algn="l" rtl="0" fontAlgn="base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accent2"/>
                </a:solidFill>
                <a:latin typeface="+mn-lt"/>
              </a:defRPr>
            </a:lvl9pPr>
          </a:lstStyle>
          <a:p>
            <a:r>
              <a:rPr lang="da-DK" altLang="da-DK" sz="1600" dirty="0">
                <a:solidFill>
                  <a:schemeClr val="tx2"/>
                </a:solidFill>
              </a:rPr>
              <a:t>Hvem går på efterløn i de følgende år?</a:t>
            </a:r>
            <a:r>
              <a:rPr lang="da-DK" altLang="da-DK" dirty="0">
                <a:solidFill>
                  <a:schemeClr val="tx2"/>
                </a:solidFill>
              </a:rPr>
              <a:t>  </a:t>
            </a:r>
          </a:p>
          <a:p>
            <a:pPr marL="0" indent="0">
              <a:buNone/>
            </a:pPr>
            <a:endParaRPr lang="da-DK" altLang="da-DK" kern="0" dirty="0"/>
          </a:p>
          <a:p>
            <a:endParaRPr lang="da-DK" altLang="da-DK" kern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97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7" grpId="0" animBg="1"/>
      <p:bldP spid="18" grpId="0" animBg="1"/>
      <p:bldP spid="19" grpId="0" animBg="1"/>
      <p:bldP spid="24" grpId="0" animBg="1"/>
      <p:bldP spid="32" grpId="0" animBg="1"/>
      <p:bldP spid="3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29" grpId="0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372" y="260968"/>
            <a:ext cx="11332879" cy="352456"/>
          </a:xfrm>
        </p:spPr>
        <p:txBody>
          <a:bodyPr/>
          <a:lstStyle/>
          <a:p>
            <a:r>
              <a:rPr lang="da-DK" dirty="0" smtClean="0"/>
              <a:t>Hvad fik folk til at blive længere?</a:t>
            </a: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786" y="857318"/>
            <a:ext cx="8651272" cy="530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1976034" y="6377553"/>
            <a:ext cx="8748793" cy="550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dirty="0"/>
              <a:t>Psychosocial work environment and retirement age: a prospective study of 1876 senior </a:t>
            </a:r>
            <a:r>
              <a:rPr lang="en-US" sz="800" b="1" dirty="0" smtClean="0"/>
              <a:t>employees</a:t>
            </a:r>
            <a:r>
              <a:rPr lang="da-DK" sz="800" b="1" dirty="0" smtClean="0"/>
              <a:t>. </a:t>
            </a:r>
            <a:r>
              <a:rPr lang="en-US" sz="800" dirty="0" smtClean="0"/>
              <a:t>Thorsen</a:t>
            </a:r>
            <a:r>
              <a:rPr lang="en-US" sz="800" dirty="0"/>
              <a:t>, S. V., Jensen, P. H. &amp; Bjørner, J. B. 2016 I : International Archives of Occupational and Environmental Health. 89, 6, s. 891-900 10 s.</a:t>
            </a:r>
            <a:endParaRPr lang="da-DK" sz="800" dirty="0"/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5619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79750" y="3717033"/>
            <a:ext cx="7131050" cy="1008112"/>
          </a:xfrm>
        </p:spPr>
        <p:txBody>
          <a:bodyPr/>
          <a:lstStyle/>
          <a:p>
            <a:r>
              <a:rPr lang="da-DK" dirty="0"/>
              <a:t>Jobtilfredshed: </a:t>
            </a:r>
            <a:r>
              <a:rPr lang="da-DK" i="1" dirty="0"/>
              <a:t>Hvor tilfreds er du med dit job som helhed, alt taget i betragtning?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548680"/>
            <a:ext cx="53038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Kombinationstegning 5"/>
          <p:cNvSpPr/>
          <p:nvPr/>
        </p:nvSpPr>
        <p:spPr bwMode="auto">
          <a:xfrm>
            <a:off x="2302598" y="950325"/>
            <a:ext cx="633744" cy="1838142"/>
          </a:xfrm>
          <a:custGeom>
            <a:avLst/>
            <a:gdLst>
              <a:gd name="connsiteX0" fmla="*/ 362139 w 633744"/>
              <a:gd name="connsiteY0" fmla="*/ 289 h 1838142"/>
              <a:gd name="connsiteX1" fmla="*/ 316871 w 633744"/>
              <a:gd name="connsiteY1" fmla="*/ 27449 h 1838142"/>
              <a:gd name="connsiteX2" fmla="*/ 271604 w 633744"/>
              <a:gd name="connsiteY2" fmla="*/ 36503 h 1838142"/>
              <a:gd name="connsiteX3" fmla="*/ 244444 w 633744"/>
              <a:gd name="connsiteY3" fmla="*/ 45556 h 1838142"/>
              <a:gd name="connsiteX4" fmla="*/ 217283 w 633744"/>
              <a:gd name="connsiteY4" fmla="*/ 63663 h 1838142"/>
              <a:gd name="connsiteX5" fmla="*/ 181069 w 633744"/>
              <a:gd name="connsiteY5" fmla="*/ 72717 h 1838142"/>
              <a:gd name="connsiteX6" fmla="*/ 153909 w 633744"/>
              <a:gd name="connsiteY6" fmla="*/ 81770 h 1838142"/>
              <a:gd name="connsiteX7" fmla="*/ 126749 w 633744"/>
              <a:gd name="connsiteY7" fmla="*/ 99877 h 1838142"/>
              <a:gd name="connsiteX8" fmla="*/ 90535 w 633744"/>
              <a:gd name="connsiteY8" fmla="*/ 154198 h 1838142"/>
              <a:gd name="connsiteX9" fmla="*/ 72428 w 633744"/>
              <a:gd name="connsiteY9" fmla="*/ 181358 h 1838142"/>
              <a:gd name="connsiteX10" fmla="*/ 54321 w 633744"/>
              <a:gd name="connsiteY10" fmla="*/ 235679 h 1838142"/>
              <a:gd name="connsiteX11" fmla="*/ 45267 w 633744"/>
              <a:gd name="connsiteY11" fmla="*/ 299053 h 1838142"/>
              <a:gd name="connsiteX12" fmla="*/ 36214 w 633744"/>
              <a:gd name="connsiteY12" fmla="*/ 326214 h 1838142"/>
              <a:gd name="connsiteX13" fmla="*/ 27160 w 633744"/>
              <a:gd name="connsiteY13" fmla="*/ 362427 h 1838142"/>
              <a:gd name="connsiteX14" fmla="*/ 18107 w 633744"/>
              <a:gd name="connsiteY14" fmla="*/ 806047 h 1838142"/>
              <a:gd name="connsiteX15" fmla="*/ 9053 w 633744"/>
              <a:gd name="connsiteY15" fmla="*/ 869422 h 1838142"/>
              <a:gd name="connsiteX16" fmla="*/ 0 w 633744"/>
              <a:gd name="connsiteY16" fmla="*/ 996170 h 1838142"/>
              <a:gd name="connsiteX17" fmla="*/ 9053 w 633744"/>
              <a:gd name="connsiteY17" fmla="*/ 1403576 h 1838142"/>
              <a:gd name="connsiteX18" fmla="*/ 36214 w 633744"/>
              <a:gd name="connsiteY18" fmla="*/ 1494111 h 1838142"/>
              <a:gd name="connsiteX19" fmla="*/ 45267 w 633744"/>
              <a:gd name="connsiteY19" fmla="*/ 1530325 h 1838142"/>
              <a:gd name="connsiteX20" fmla="*/ 72428 w 633744"/>
              <a:gd name="connsiteY20" fmla="*/ 1611806 h 1838142"/>
              <a:gd name="connsiteX21" fmla="*/ 81481 w 633744"/>
              <a:gd name="connsiteY21" fmla="*/ 1657073 h 1838142"/>
              <a:gd name="connsiteX22" fmla="*/ 90535 w 633744"/>
              <a:gd name="connsiteY22" fmla="*/ 1684233 h 1838142"/>
              <a:gd name="connsiteX23" fmla="*/ 99588 w 633744"/>
              <a:gd name="connsiteY23" fmla="*/ 1729501 h 1838142"/>
              <a:gd name="connsiteX24" fmla="*/ 126749 w 633744"/>
              <a:gd name="connsiteY24" fmla="*/ 1747608 h 1838142"/>
              <a:gd name="connsiteX25" fmla="*/ 153909 w 633744"/>
              <a:gd name="connsiteY25" fmla="*/ 1801928 h 1838142"/>
              <a:gd name="connsiteX26" fmla="*/ 181069 w 633744"/>
              <a:gd name="connsiteY26" fmla="*/ 1810982 h 1838142"/>
              <a:gd name="connsiteX27" fmla="*/ 235390 w 633744"/>
              <a:gd name="connsiteY27" fmla="*/ 1838142 h 1838142"/>
              <a:gd name="connsiteX28" fmla="*/ 362139 w 633744"/>
              <a:gd name="connsiteY28" fmla="*/ 1829089 h 1838142"/>
              <a:gd name="connsiteX29" fmla="*/ 425513 w 633744"/>
              <a:gd name="connsiteY29" fmla="*/ 1792875 h 1838142"/>
              <a:gd name="connsiteX30" fmla="*/ 452673 w 633744"/>
              <a:gd name="connsiteY30" fmla="*/ 1774768 h 1838142"/>
              <a:gd name="connsiteX31" fmla="*/ 488887 w 633744"/>
              <a:gd name="connsiteY31" fmla="*/ 1693287 h 1838142"/>
              <a:gd name="connsiteX32" fmla="*/ 497941 w 633744"/>
              <a:gd name="connsiteY32" fmla="*/ 1666126 h 1838142"/>
              <a:gd name="connsiteX33" fmla="*/ 506994 w 633744"/>
              <a:gd name="connsiteY33" fmla="*/ 1611806 h 1838142"/>
              <a:gd name="connsiteX34" fmla="*/ 525101 w 633744"/>
              <a:gd name="connsiteY34" fmla="*/ 1539378 h 1838142"/>
              <a:gd name="connsiteX35" fmla="*/ 534154 w 633744"/>
              <a:gd name="connsiteY35" fmla="*/ 1466950 h 1838142"/>
              <a:gd name="connsiteX36" fmla="*/ 552261 w 633744"/>
              <a:gd name="connsiteY36" fmla="*/ 1403576 h 1838142"/>
              <a:gd name="connsiteX37" fmla="*/ 561315 w 633744"/>
              <a:gd name="connsiteY37" fmla="*/ 1340202 h 1838142"/>
              <a:gd name="connsiteX38" fmla="*/ 579422 w 633744"/>
              <a:gd name="connsiteY38" fmla="*/ 1023330 h 1838142"/>
              <a:gd name="connsiteX39" fmla="*/ 588475 w 633744"/>
              <a:gd name="connsiteY39" fmla="*/ 760780 h 1838142"/>
              <a:gd name="connsiteX40" fmla="*/ 597529 w 633744"/>
              <a:gd name="connsiteY40" fmla="*/ 733620 h 1838142"/>
              <a:gd name="connsiteX41" fmla="*/ 615636 w 633744"/>
              <a:gd name="connsiteY41" fmla="*/ 489176 h 1838142"/>
              <a:gd name="connsiteX42" fmla="*/ 624689 w 633744"/>
              <a:gd name="connsiteY42" fmla="*/ 344321 h 1838142"/>
              <a:gd name="connsiteX43" fmla="*/ 624689 w 633744"/>
              <a:gd name="connsiteY43" fmla="*/ 172305 h 1838142"/>
              <a:gd name="connsiteX44" fmla="*/ 615636 w 633744"/>
              <a:gd name="connsiteY44" fmla="*/ 145144 h 1838142"/>
              <a:gd name="connsiteX45" fmla="*/ 570368 w 633744"/>
              <a:gd name="connsiteY45" fmla="*/ 90824 h 1838142"/>
              <a:gd name="connsiteX46" fmla="*/ 561315 w 633744"/>
              <a:gd name="connsiteY46" fmla="*/ 63663 h 1838142"/>
              <a:gd name="connsiteX47" fmla="*/ 470780 w 633744"/>
              <a:gd name="connsiteY47" fmla="*/ 18396 h 1838142"/>
              <a:gd name="connsiteX48" fmla="*/ 443620 w 633744"/>
              <a:gd name="connsiteY48" fmla="*/ 9342 h 1838142"/>
              <a:gd name="connsiteX49" fmla="*/ 362139 w 633744"/>
              <a:gd name="connsiteY49" fmla="*/ 289 h 183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3744" h="1838142">
                <a:moveTo>
                  <a:pt x="362139" y="289"/>
                </a:moveTo>
                <a:cubicBezTo>
                  <a:pt x="341014" y="3307"/>
                  <a:pt x="333209" y="20914"/>
                  <a:pt x="316871" y="27449"/>
                </a:cubicBezTo>
                <a:cubicBezTo>
                  <a:pt x="302584" y="33164"/>
                  <a:pt x="286532" y="32771"/>
                  <a:pt x="271604" y="36503"/>
                </a:cubicBezTo>
                <a:cubicBezTo>
                  <a:pt x="262346" y="38818"/>
                  <a:pt x="253497" y="42538"/>
                  <a:pt x="244444" y="45556"/>
                </a:cubicBezTo>
                <a:cubicBezTo>
                  <a:pt x="235390" y="51592"/>
                  <a:pt x="227284" y="59377"/>
                  <a:pt x="217283" y="63663"/>
                </a:cubicBezTo>
                <a:cubicBezTo>
                  <a:pt x="205846" y="68565"/>
                  <a:pt x="193033" y="69299"/>
                  <a:pt x="181069" y="72717"/>
                </a:cubicBezTo>
                <a:cubicBezTo>
                  <a:pt x="171893" y="75339"/>
                  <a:pt x="162962" y="78752"/>
                  <a:pt x="153909" y="81770"/>
                </a:cubicBezTo>
                <a:cubicBezTo>
                  <a:pt x="144856" y="87806"/>
                  <a:pt x="133914" y="91688"/>
                  <a:pt x="126749" y="99877"/>
                </a:cubicBezTo>
                <a:cubicBezTo>
                  <a:pt x="112419" y="116255"/>
                  <a:pt x="102606" y="136091"/>
                  <a:pt x="90535" y="154198"/>
                </a:cubicBezTo>
                <a:lnTo>
                  <a:pt x="72428" y="181358"/>
                </a:lnTo>
                <a:cubicBezTo>
                  <a:pt x="61841" y="197239"/>
                  <a:pt x="54321" y="235679"/>
                  <a:pt x="54321" y="235679"/>
                </a:cubicBezTo>
                <a:cubicBezTo>
                  <a:pt x="51303" y="256804"/>
                  <a:pt x="49452" y="278128"/>
                  <a:pt x="45267" y="299053"/>
                </a:cubicBezTo>
                <a:cubicBezTo>
                  <a:pt x="43395" y="308411"/>
                  <a:pt x="38836" y="317038"/>
                  <a:pt x="36214" y="326214"/>
                </a:cubicBezTo>
                <a:cubicBezTo>
                  <a:pt x="32796" y="338178"/>
                  <a:pt x="30178" y="350356"/>
                  <a:pt x="27160" y="362427"/>
                </a:cubicBezTo>
                <a:cubicBezTo>
                  <a:pt x="24142" y="510300"/>
                  <a:pt x="23386" y="658237"/>
                  <a:pt x="18107" y="806047"/>
                </a:cubicBezTo>
                <a:cubicBezTo>
                  <a:pt x="17345" y="827373"/>
                  <a:pt x="11076" y="848179"/>
                  <a:pt x="9053" y="869422"/>
                </a:cubicBezTo>
                <a:cubicBezTo>
                  <a:pt x="5037" y="911588"/>
                  <a:pt x="3018" y="953921"/>
                  <a:pt x="0" y="996170"/>
                </a:cubicBezTo>
                <a:cubicBezTo>
                  <a:pt x="3018" y="1131972"/>
                  <a:pt x="3513" y="1267853"/>
                  <a:pt x="9053" y="1403576"/>
                </a:cubicBezTo>
                <a:cubicBezTo>
                  <a:pt x="9754" y="1420746"/>
                  <a:pt x="34086" y="1485600"/>
                  <a:pt x="36214" y="1494111"/>
                </a:cubicBezTo>
                <a:cubicBezTo>
                  <a:pt x="39232" y="1506182"/>
                  <a:pt x="41692" y="1518407"/>
                  <a:pt x="45267" y="1530325"/>
                </a:cubicBezTo>
                <a:cubicBezTo>
                  <a:pt x="45270" y="1530337"/>
                  <a:pt x="67899" y="1598221"/>
                  <a:pt x="72428" y="1611806"/>
                </a:cubicBezTo>
                <a:cubicBezTo>
                  <a:pt x="77294" y="1626404"/>
                  <a:pt x="77749" y="1642145"/>
                  <a:pt x="81481" y="1657073"/>
                </a:cubicBezTo>
                <a:cubicBezTo>
                  <a:pt x="83796" y="1666331"/>
                  <a:pt x="88220" y="1674975"/>
                  <a:pt x="90535" y="1684233"/>
                </a:cubicBezTo>
                <a:cubicBezTo>
                  <a:pt x="94267" y="1699162"/>
                  <a:pt x="91953" y="1716140"/>
                  <a:pt x="99588" y="1729501"/>
                </a:cubicBezTo>
                <a:cubicBezTo>
                  <a:pt x="104987" y="1738948"/>
                  <a:pt x="117695" y="1741572"/>
                  <a:pt x="126749" y="1747608"/>
                </a:cubicBezTo>
                <a:cubicBezTo>
                  <a:pt x="132713" y="1765501"/>
                  <a:pt x="137953" y="1789163"/>
                  <a:pt x="153909" y="1801928"/>
                </a:cubicBezTo>
                <a:cubicBezTo>
                  <a:pt x="161361" y="1807890"/>
                  <a:pt x="172533" y="1806714"/>
                  <a:pt x="181069" y="1810982"/>
                </a:cubicBezTo>
                <a:cubicBezTo>
                  <a:pt x="251263" y="1846079"/>
                  <a:pt x="167130" y="1815390"/>
                  <a:pt x="235390" y="1838142"/>
                </a:cubicBezTo>
                <a:cubicBezTo>
                  <a:pt x="277640" y="1835124"/>
                  <a:pt x="320072" y="1834038"/>
                  <a:pt x="362139" y="1829089"/>
                </a:cubicBezTo>
                <a:cubicBezTo>
                  <a:pt x="390278" y="1825778"/>
                  <a:pt x="402750" y="1809134"/>
                  <a:pt x="425513" y="1792875"/>
                </a:cubicBezTo>
                <a:cubicBezTo>
                  <a:pt x="434367" y="1786551"/>
                  <a:pt x="443620" y="1780804"/>
                  <a:pt x="452673" y="1774768"/>
                </a:cubicBezTo>
                <a:cubicBezTo>
                  <a:pt x="481368" y="1731727"/>
                  <a:pt x="467339" y="1757931"/>
                  <a:pt x="488887" y="1693287"/>
                </a:cubicBezTo>
                <a:lnTo>
                  <a:pt x="497941" y="1666126"/>
                </a:lnTo>
                <a:cubicBezTo>
                  <a:pt x="500959" y="1648019"/>
                  <a:pt x="503148" y="1629755"/>
                  <a:pt x="506994" y="1611806"/>
                </a:cubicBezTo>
                <a:cubicBezTo>
                  <a:pt x="512208" y="1587473"/>
                  <a:pt x="522014" y="1564072"/>
                  <a:pt x="525101" y="1539378"/>
                </a:cubicBezTo>
                <a:cubicBezTo>
                  <a:pt x="528119" y="1515235"/>
                  <a:pt x="530154" y="1490949"/>
                  <a:pt x="534154" y="1466950"/>
                </a:cubicBezTo>
                <a:cubicBezTo>
                  <a:pt x="537942" y="1444219"/>
                  <a:pt x="545087" y="1425099"/>
                  <a:pt x="552261" y="1403576"/>
                </a:cubicBezTo>
                <a:cubicBezTo>
                  <a:pt x="555279" y="1382451"/>
                  <a:pt x="560222" y="1361513"/>
                  <a:pt x="561315" y="1340202"/>
                </a:cubicBezTo>
                <a:cubicBezTo>
                  <a:pt x="577751" y="1019698"/>
                  <a:pt x="539114" y="1144249"/>
                  <a:pt x="579422" y="1023330"/>
                </a:cubicBezTo>
                <a:cubicBezTo>
                  <a:pt x="582440" y="935813"/>
                  <a:pt x="583013" y="848178"/>
                  <a:pt x="588475" y="760780"/>
                </a:cubicBezTo>
                <a:cubicBezTo>
                  <a:pt x="589070" y="751255"/>
                  <a:pt x="596824" y="743137"/>
                  <a:pt x="597529" y="733620"/>
                </a:cubicBezTo>
                <a:cubicBezTo>
                  <a:pt x="616431" y="478449"/>
                  <a:pt x="582413" y="588839"/>
                  <a:pt x="615636" y="489176"/>
                </a:cubicBezTo>
                <a:cubicBezTo>
                  <a:pt x="618654" y="440891"/>
                  <a:pt x="621115" y="392568"/>
                  <a:pt x="624689" y="344321"/>
                </a:cubicBezTo>
                <a:cubicBezTo>
                  <a:pt x="632087" y="244443"/>
                  <a:pt x="640694" y="260333"/>
                  <a:pt x="624689" y="172305"/>
                </a:cubicBezTo>
                <a:cubicBezTo>
                  <a:pt x="622982" y="162916"/>
                  <a:pt x="619904" y="153680"/>
                  <a:pt x="615636" y="145144"/>
                </a:cubicBezTo>
                <a:cubicBezTo>
                  <a:pt x="603032" y="119936"/>
                  <a:pt x="590390" y="110845"/>
                  <a:pt x="570368" y="90824"/>
                </a:cubicBezTo>
                <a:cubicBezTo>
                  <a:pt x="567350" y="81770"/>
                  <a:pt x="568063" y="70411"/>
                  <a:pt x="561315" y="63663"/>
                </a:cubicBezTo>
                <a:cubicBezTo>
                  <a:pt x="521808" y="24155"/>
                  <a:pt x="513717" y="30664"/>
                  <a:pt x="470780" y="18396"/>
                </a:cubicBezTo>
                <a:cubicBezTo>
                  <a:pt x="461604" y="15774"/>
                  <a:pt x="452673" y="12360"/>
                  <a:pt x="443620" y="9342"/>
                </a:cubicBezTo>
                <a:cubicBezTo>
                  <a:pt x="356140" y="19063"/>
                  <a:pt x="383264" y="-2729"/>
                  <a:pt x="362139" y="289"/>
                </a:cubicBezTo>
                <a:close/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a-DK" sz="200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252" y="5015442"/>
            <a:ext cx="4491980" cy="152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8732" y="4533715"/>
            <a:ext cx="2592444" cy="241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9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79750" y="3717032"/>
            <a:ext cx="7131050" cy="2808312"/>
          </a:xfrm>
        </p:spPr>
        <p:txBody>
          <a:bodyPr/>
          <a:lstStyle/>
          <a:p>
            <a:r>
              <a:rPr lang="da-DK" dirty="0"/>
              <a:t>Indflydelse: </a:t>
            </a:r>
            <a:endParaRPr lang="da-DK" dirty="0" smtClean="0"/>
          </a:p>
          <a:p>
            <a:pPr lvl="1"/>
            <a:r>
              <a:rPr lang="da-DK" i="1" dirty="0" smtClean="0"/>
              <a:t>Har </a:t>
            </a:r>
            <a:r>
              <a:rPr lang="da-DK" i="1" dirty="0"/>
              <a:t>du stor indflydelse på beslutninger om dit arbejde</a:t>
            </a:r>
            <a:r>
              <a:rPr lang="da-DK" i="1" dirty="0" smtClean="0"/>
              <a:t>?</a:t>
            </a:r>
          </a:p>
          <a:p>
            <a:pPr lvl="1"/>
            <a:r>
              <a:rPr lang="da-DK" i="1" dirty="0"/>
              <a:t>Har du indflydelse på mængden af dit arbejde</a:t>
            </a:r>
            <a:r>
              <a:rPr lang="da-DK" i="1" dirty="0" smtClean="0"/>
              <a:t>?</a:t>
            </a:r>
          </a:p>
          <a:p>
            <a:r>
              <a:rPr lang="da-DK" dirty="0" smtClean="0"/>
              <a:t>Udviklingsmuligheder:</a:t>
            </a:r>
          </a:p>
          <a:p>
            <a:pPr lvl="1"/>
            <a:r>
              <a:rPr lang="da-DK" i="1" dirty="0"/>
              <a:t>Har du mulighed for at lære noget nyt gennem dit arbejde</a:t>
            </a:r>
            <a:r>
              <a:rPr lang="da-DK" i="1" dirty="0" smtClean="0"/>
              <a:t>?</a:t>
            </a:r>
          </a:p>
          <a:p>
            <a:pPr lvl="1"/>
            <a:r>
              <a:rPr lang="da-DK" i="1" dirty="0"/>
              <a:t>Kræver dit arbejde at du er initiativrig?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548680"/>
            <a:ext cx="53038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Kombinationstegning 5"/>
          <p:cNvSpPr/>
          <p:nvPr/>
        </p:nvSpPr>
        <p:spPr bwMode="auto">
          <a:xfrm>
            <a:off x="2855640" y="1412777"/>
            <a:ext cx="648072" cy="1519707"/>
          </a:xfrm>
          <a:custGeom>
            <a:avLst/>
            <a:gdLst>
              <a:gd name="connsiteX0" fmla="*/ 362139 w 633744"/>
              <a:gd name="connsiteY0" fmla="*/ 289 h 1838142"/>
              <a:gd name="connsiteX1" fmla="*/ 316871 w 633744"/>
              <a:gd name="connsiteY1" fmla="*/ 27449 h 1838142"/>
              <a:gd name="connsiteX2" fmla="*/ 271604 w 633744"/>
              <a:gd name="connsiteY2" fmla="*/ 36503 h 1838142"/>
              <a:gd name="connsiteX3" fmla="*/ 244444 w 633744"/>
              <a:gd name="connsiteY3" fmla="*/ 45556 h 1838142"/>
              <a:gd name="connsiteX4" fmla="*/ 217283 w 633744"/>
              <a:gd name="connsiteY4" fmla="*/ 63663 h 1838142"/>
              <a:gd name="connsiteX5" fmla="*/ 181069 w 633744"/>
              <a:gd name="connsiteY5" fmla="*/ 72717 h 1838142"/>
              <a:gd name="connsiteX6" fmla="*/ 153909 w 633744"/>
              <a:gd name="connsiteY6" fmla="*/ 81770 h 1838142"/>
              <a:gd name="connsiteX7" fmla="*/ 126749 w 633744"/>
              <a:gd name="connsiteY7" fmla="*/ 99877 h 1838142"/>
              <a:gd name="connsiteX8" fmla="*/ 90535 w 633744"/>
              <a:gd name="connsiteY8" fmla="*/ 154198 h 1838142"/>
              <a:gd name="connsiteX9" fmla="*/ 72428 w 633744"/>
              <a:gd name="connsiteY9" fmla="*/ 181358 h 1838142"/>
              <a:gd name="connsiteX10" fmla="*/ 54321 w 633744"/>
              <a:gd name="connsiteY10" fmla="*/ 235679 h 1838142"/>
              <a:gd name="connsiteX11" fmla="*/ 45267 w 633744"/>
              <a:gd name="connsiteY11" fmla="*/ 299053 h 1838142"/>
              <a:gd name="connsiteX12" fmla="*/ 36214 w 633744"/>
              <a:gd name="connsiteY12" fmla="*/ 326214 h 1838142"/>
              <a:gd name="connsiteX13" fmla="*/ 27160 w 633744"/>
              <a:gd name="connsiteY13" fmla="*/ 362427 h 1838142"/>
              <a:gd name="connsiteX14" fmla="*/ 18107 w 633744"/>
              <a:gd name="connsiteY14" fmla="*/ 806047 h 1838142"/>
              <a:gd name="connsiteX15" fmla="*/ 9053 w 633744"/>
              <a:gd name="connsiteY15" fmla="*/ 869422 h 1838142"/>
              <a:gd name="connsiteX16" fmla="*/ 0 w 633744"/>
              <a:gd name="connsiteY16" fmla="*/ 996170 h 1838142"/>
              <a:gd name="connsiteX17" fmla="*/ 9053 w 633744"/>
              <a:gd name="connsiteY17" fmla="*/ 1403576 h 1838142"/>
              <a:gd name="connsiteX18" fmla="*/ 36214 w 633744"/>
              <a:gd name="connsiteY18" fmla="*/ 1494111 h 1838142"/>
              <a:gd name="connsiteX19" fmla="*/ 45267 w 633744"/>
              <a:gd name="connsiteY19" fmla="*/ 1530325 h 1838142"/>
              <a:gd name="connsiteX20" fmla="*/ 72428 w 633744"/>
              <a:gd name="connsiteY20" fmla="*/ 1611806 h 1838142"/>
              <a:gd name="connsiteX21" fmla="*/ 81481 w 633744"/>
              <a:gd name="connsiteY21" fmla="*/ 1657073 h 1838142"/>
              <a:gd name="connsiteX22" fmla="*/ 90535 w 633744"/>
              <a:gd name="connsiteY22" fmla="*/ 1684233 h 1838142"/>
              <a:gd name="connsiteX23" fmla="*/ 99588 w 633744"/>
              <a:gd name="connsiteY23" fmla="*/ 1729501 h 1838142"/>
              <a:gd name="connsiteX24" fmla="*/ 126749 w 633744"/>
              <a:gd name="connsiteY24" fmla="*/ 1747608 h 1838142"/>
              <a:gd name="connsiteX25" fmla="*/ 153909 w 633744"/>
              <a:gd name="connsiteY25" fmla="*/ 1801928 h 1838142"/>
              <a:gd name="connsiteX26" fmla="*/ 181069 w 633744"/>
              <a:gd name="connsiteY26" fmla="*/ 1810982 h 1838142"/>
              <a:gd name="connsiteX27" fmla="*/ 235390 w 633744"/>
              <a:gd name="connsiteY27" fmla="*/ 1838142 h 1838142"/>
              <a:gd name="connsiteX28" fmla="*/ 362139 w 633744"/>
              <a:gd name="connsiteY28" fmla="*/ 1829089 h 1838142"/>
              <a:gd name="connsiteX29" fmla="*/ 425513 w 633744"/>
              <a:gd name="connsiteY29" fmla="*/ 1792875 h 1838142"/>
              <a:gd name="connsiteX30" fmla="*/ 452673 w 633744"/>
              <a:gd name="connsiteY30" fmla="*/ 1774768 h 1838142"/>
              <a:gd name="connsiteX31" fmla="*/ 488887 w 633744"/>
              <a:gd name="connsiteY31" fmla="*/ 1693287 h 1838142"/>
              <a:gd name="connsiteX32" fmla="*/ 497941 w 633744"/>
              <a:gd name="connsiteY32" fmla="*/ 1666126 h 1838142"/>
              <a:gd name="connsiteX33" fmla="*/ 506994 w 633744"/>
              <a:gd name="connsiteY33" fmla="*/ 1611806 h 1838142"/>
              <a:gd name="connsiteX34" fmla="*/ 525101 w 633744"/>
              <a:gd name="connsiteY34" fmla="*/ 1539378 h 1838142"/>
              <a:gd name="connsiteX35" fmla="*/ 534154 w 633744"/>
              <a:gd name="connsiteY35" fmla="*/ 1466950 h 1838142"/>
              <a:gd name="connsiteX36" fmla="*/ 552261 w 633744"/>
              <a:gd name="connsiteY36" fmla="*/ 1403576 h 1838142"/>
              <a:gd name="connsiteX37" fmla="*/ 561315 w 633744"/>
              <a:gd name="connsiteY37" fmla="*/ 1340202 h 1838142"/>
              <a:gd name="connsiteX38" fmla="*/ 579422 w 633744"/>
              <a:gd name="connsiteY38" fmla="*/ 1023330 h 1838142"/>
              <a:gd name="connsiteX39" fmla="*/ 588475 w 633744"/>
              <a:gd name="connsiteY39" fmla="*/ 760780 h 1838142"/>
              <a:gd name="connsiteX40" fmla="*/ 597529 w 633744"/>
              <a:gd name="connsiteY40" fmla="*/ 733620 h 1838142"/>
              <a:gd name="connsiteX41" fmla="*/ 615636 w 633744"/>
              <a:gd name="connsiteY41" fmla="*/ 489176 h 1838142"/>
              <a:gd name="connsiteX42" fmla="*/ 624689 w 633744"/>
              <a:gd name="connsiteY42" fmla="*/ 344321 h 1838142"/>
              <a:gd name="connsiteX43" fmla="*/ 624689 w 633744"/>
              <a:gd name="connsiteY43" fmla="*/ 172305 h 1838142"/>
              <a:gd name="connsiteX44" fmla="*/ 615636 w 633744"/>
              <a:gd name="connsiteY44" fmla="*/ 145144 h 1838142"/>
              <a:gd name="connsiteX45" fmla="*/ 570368 w 633744"/>
              <a:gd name="connsiteY45" fmla="*/ 90824 h 1838142"/>
              <a:gd name="connsiteX46" fmla="*/ 561315 w 633744"/>
              <a:gd name="connsiteY46" fmla="*/ 63663 h 1838142"/>
              <a:gd name="connsiteX47" fmla="*/ 470780 w 633744"/>
              <a:gd name="connsiteY47" fmla="*/ 18396 h 1838142"/>
              <a:gd name="connsiteX48" fmla="*/ 443620 w 633744"/>
              <a:gd name="connsiteY48" fmla="*/ 9342 h 1838142"/>
              <a:gd name="connsiteX49" fmla="*/ 362139 w 633744"/>
              <a:gd name="connsiteY49" fmla="*/ 289 h 183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3744" h="1838142">
                <a:moveTo>
                  <a:pt x="362139" y="289"/>
                </a:moveTo>
                <a:cubicBezTo>
                  <a:pt x="341014" y="3307"/>
                  <a:pt x="333209" y="20914"/>
                  <a:pt x="316871" y="27449"/>
                </a:cubicBezTo>
                <a:cubicBezTo>
                  <a:pt x="302584" y="33164"/>
                  <a:pt x="286532" y="32771"/>
                  <a:pt x="271604" y="36503"/>
                </a:cubicBezTo>
                <a:cubicBezTo>
                  <a:pt x="262346" y="38818"/>
                  <a:pt x="253497" y="42538"/>
                  <a:pt x="244444" y="45556"/>
                </a:cubicBezTo>
                <a:cubicBezTo>
                  <a:pt x="235390" y="51592"/>
                  <a:pt x="227284" y="59377"/>
                  <a:pt x="217283" y="63663"/>
                </a:cubicBezTo>
                <a:cubicBezTo>
                  <a:pt x="205846" y="68565"/>
                  <a:pt x="193033" y="69299"/>
                  <a:pt x="181069" y="72717"/>
                </a:cubicBezTo>
                <a:cubicBezTo>
                  <a:pt x="171893" y="75339"/>
                  <a:pt x="162962" y="78752"/>
                  <a:pt x="153909" y="81770"/>
                </a:cubicBezTo>
                <a:cubicBezTo>
                  <a:pt x="144856" y="87806"/>
                  <a:pt x="133914" y="91688"/>
                  <a:pt x="126749" y="99877"/>
                </a:cubicBezTo>
                <a:cubicBezTo>
                  <a:pt x="112419" y="116255"/>
                  <a:pt x="102606" y="136091"/>
                  <a:pt x="90535" y="154198"/>
                </a:cubicBezTo>
                <a:lnTo>
                  <a:pt x="72428" y="181358"/>
                </a:lnTo>
                <a:cubicBezTo>
                  <a:pt x="61841" y="197239"/>
                  <a:pt x="54321" y="235679"/>
                  <a:pt x="54321" y="235679"/>
                </a:cubicBezTo>
                <a:cubicBezTo>
                  <a:pt x="51303" y="256804"/>
                  <a:pt x="49452" y="278128"/>
                  <a:pt x="45267" y="299053"/>
                </a:cubicBezTo>
                <a:cubicBezTo>
                  <a:pt x="43395" y="308411"/>
                  <a:pt x="38836" y="317038"/>
                  <a:pt x="36214" y="326214"/>
                </a:cubicBezTo>
                <a:cubicBezTo>
                  <a:pt x="32796" y="338178"/>
                  <a:pt x="30178" y="350356"/>
                  <a:pt x="27160" y="362427"/>
                </a:cubicBezTo>
                <a:cubicBezTo>
                  <a:pt x="24142" y="510300"/>
                  <a:pt x="23386" y="658237"/>
                  <a:pt x="18107" y="806047"/>
                </a:cubicBezTo>
                <a:cubicBezTo>
                  <a:pt x="17345" y="827373"/>
                  <a:pt x="11076" y="848179"/>
                  <a:pt x="9053" y="869422"/>
                </a:cubicBezTo>
                <a:cubicBezTo>
                  <a:pt x="5037" y="911588"/>
                  <a:pt x="3018" y="953921"/>
                  <a:pt x="0" y="996170"/>
                </a:cubicBezTo>
                <a:cubicBezTo>
                  <a:pt x="3018" y="1131972"/>
                  <a:pt x="3513" y="1267853"/>
                  <a:pt x="9053" y="1403576"/>
                </a:cubicBezTo>
                <a:cubicBezTo>
                  <a:pt x="9754" y="1420746"/>
                  <a:pt x="34086" y="1485600"/>
                  <a:pt x="36214" y="1494111"/>
                </a:cubicBezTo>
                <a:cubicBezTo>
                  <a:pt x="39232" y="1506182"/>
                  <a:pt x="41692" y="1518407"/>
                  <a:pt x="45267" y="1530325"/>
                </a:cubicBezTo>
                <a:cubicBezTo>
                  <a:pt x="45270" y="1530337"/>
                  <a:pt x="67899" y="1598221"/>
                  <a:pt x="72428" y="1611806"/>
                </a:cubicBezTo>
                <a:cubicBezTo>
                  <a:pt x="77294" y="1626404"/>
                  <a:pt x="77749" y="1642145"/>
                  <a:pt x="81481" y="1657073"/>
                </a:cubicBezTo>
                <a:cubicBezTo>
                  <a:pt x="83796" y="1666331"/>
                  <a:pt x="88220" y="1674975"/>
                  <a:pt x="90535" y="1684233"/>
                </a:cubicBezTo>
                <a:cubicBezTo>
                  <a:pt x="94267" y="1699162"/>
                  <a:pt x="91953" y="1716140"/>
                  <a:pt x="99588" y="1729501"/>
                </a:cubicBezTo>
                <a:cubicBezTo>
                  <a:pt x="104987" y="1738948"/>
                  <a:pt x="117695" y="1741572"/>
                  <a:pt x="126749" y="1747608"/>
                </a:cubicBezTo>
                <a:cubicBezTo>
                  <a:pt x="132713" y="1765501"/>
                  <a:pt x="137953" y="1789163"/>
                  <a:pt x="153909" y="1801928"/>
                </a:cubicBezTo>
                <a:cubicBezTo>
                  <a:pt x="161361" y="1807890"/>
                  <a:pt x="172533" y="1806714"/>
                  <a:pt x="181069" y="1810982"/>
                </a:cubicBezTo>
                <a:cubicBezTo>
                  <a:pt x="251263" y="1846079"/>
                  <a:pt x="167130" y="1815390"/>
                  <a:pt x="235390" y="1838142"/>
                </a:cubicBezTo>
                <a:cubicBezTo>
                  <a:pt x="277640" y="1835124"/>
                  <a:pt x="320072" y="1834038"/>
                  <a:pt x="362139" y="1829089"/>
                </a:cubicBezTo>
                <a:cubicBezTo>
                  <a:pt x="390278" y="1825778"/>
                  <a:pt x="402750" y="1809134"/>
                  <a:pt x="425513" y="1792875"/>
                </a:cubicBezTo>
                <a:cubicBezTo>
                  <a:pt x="434367" y="1786551"/>
                  <a:pt x="443620" y="1780804"/>
                  <a:pt x="452673" y="1774768"/>
                </a:cubicBezTo>
                <a:cubicBezTo>
                  <a:pt x="481368" y="1731727"/>
                  <a:pt x="467339" y="1757931"/>
                  <a:pt x="488887" y="1693287"/>
                </a:cubicBezTo>
                <a:lnTo>
                  <a:pt x="497941" y="1666126"/>
                </a:lnTo>
                <a:cubicBezTo>
                  <a:pt x="500959" y="1648019"/>
                  <a:pt x="503148" y="1629755"/>
                  <a:pt x="506994" y="1611806"/>
                </a:cubicBezTo>
                <a:cubicBezTo>
                  <a:pt x="512208" y="1587473"/>
                  <a:pt x="522014" y="1564072"/>
                  <a:pt x="525101" y="1539378"/>
                </a:cubicBezTo>
                <a:cubicBezTo>
                  <a:pt x="528119" y="1515235"/>
                  <a:pt x="530154" y="1490949"/>
                  <a:pt x="534154" y="1466950"/>
                </a:cubicBezTo>
                <a:cubicBezTo>
                  <a:pt x="537942" y="1444219"/>
                  <a:pt x="545087" y="1425099"/>
                  <a:pt x="552261" y="1403576"/>
                </a:cubicBezTo>
                <a:cubicBezTo>
                  <a:pt x="555279" y="1382451"/>
                  <a:pt x="560222" y="1361513"/>
                  <a:pt x="561315" y="1340202"/>
                </a:cubicBezTo>
                <a:cubicBezTo>
                  <a:pt x="577751" y="1019698"/>
                  <a:pt x="539114" y="1144249"/>
                  <a:pt x="579422" y="1023330"/>
                </a:cubicBezTo>
                <a:cubicBezTo>
                  <a:pt x="582440" y="935813"/>
                  <a:pt x="583013" y="848178"/>
                  <a:pt x="588475" y="760780"/>
                </a:cubicBezTo>
                <a:cubicBezTo>
                  <a:pt x="589070" y="751255"/>
                  <a:pt x="596824" y="743137"/>
                  <a:pt x="597529" y="733620"/>
                </a:cubicBezTo>
                <a:cubicBezTo>
                  <a:pt x="616431" y="478449"/>
                  <a:pt x="582413" y="588839"/>
                  <a:pt x="615636" y="489176"/>
                </a:cubicBezTo>
                <a:cubicBezTo>
                  <a:pt x="618654" y="440891"/>
                  <a:pt x="621115" y="392568"/>
                  <a:pt x="624689" y="344321"/>
                </a:cubicBezTo>
                <a:cubicBezTo>
                  <a:pt x="632087" y="244443"/>
                  <a:pt x="640694" y="260333"/>
                  <a:pt x="624689" y="172305"/>
                </a:cubicBezTo>
                <a:cubicBezTo>
                  <a:pt x="622982" y="162916"/>
                  <a:pt x="619904" y="153680"/>
                  <a:pt x="615636" y="145144"/>
                </a:cubicBezTo>
                <a:cubicBezTo>
                  <a:pt x="603032" y="119936"/>
                  <a:pt x="590390" y="110845"/>
                  <a:pt x="570368" y="90824"/>
                </a:cubicBezTo>
                <a:cubicBezTo>
                  <a:pt x="567350" y="81770"/>
                  <a:pt x="568063" y="70411"/>
                  <a:pt x="561315" y="63663"/>
                </a:cubicBezTo>
                <a:cubicBezTo>
                  <a:pt x="521808" y="24155"/>
                  <a:pt x="513717" y="30664"/>
                  <a:pt x="470780" y="18396"/>
                </a:cubicBezTo>
                <a:cubicBezTo>
                  <a:pt x="461604" y="15774"/>
                  <a:pt x="452673" y="12360"/>
                  <a:pt x="443620" y="9342"/>
                </a:cubicBezTo>
                <a:cubicBezTo>
                  <a:pt x="356140" y="19063"/>
                  <a:pt x="383264" y="-2729"/>
                  <a:pt x="362139" y="289"/>
                </a:cubicBezTo>
                <a:close/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a-DK" sz="200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79750" y="3717032"/>
            <a:ext cx="7131050" cy="2808312"/>
          </a:xfrm>
        </p:spPr>
        <p:txBody>
          <a:bodyPr/>
          <a:lstStyle/>
          <a:p>
            <a:r>
              <a:rPr lang="da-DK" dirty="0"/>
              <a:t>Arbejdstempo: </a:t>
            </a:r>
            <a:r>
              <a:rPr lang="da-DK" sz="1800" i="1" dirty="0"/>
              <a:t>Er det nødvendigt at arbejde meget hurtigt?</a:t>
            </a:r>
          </a:p>
          <a:p>
            <a:r>
              <a:rPr lang="da-DK" dirty="0"/>
              <a:t>Kvantitative krav: </a:t>
            </a:r>
            <a:r>
              <a:rPr lang="da-DK" sz="1800" i="1" dirty="0"/>
              <a:t>Hvor ofte sker det, at du ikke når alle dine arbejdsopgaver?</a:t>
            </a:r>
          </a:p>
          <a:p>
            <a:r>
              <a:rPr lang="da-DK" dirty="0"/>
              <a:t>Følelsesmæssige krav: </a:t>
            </a:r>
            <a:r>
              <a:rPr lang="da-DK" sz="1800" i="1" dirty="0"/>
              <a:t>fx Bringer dit arbejde dig i følelsesmæssigt belastende situationer?</a:t>
            </a:r>
          </a:p>
          <a:p>
            <a:r>
              <a:rPr lang="da-DK" dirty="0"/>
              <a:t>Rolle konflikter: </a:t>
            </a:r>
            <a:r>
              <a:rPr lang="da-DK" sz="1800" i="1" dirty="0"/>
              <a:t>Bliver der stillet modstridende krav til dig i dit arbejde?</a:t>
            </a:r>
            <a:r>
              <a:rPr lang="da-DK" sz="1800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548680"/>
            <a:ext cx="53038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Kombinationstegning 5"/>
          <p:cNvSpPr/>
          <p:nvPr/>
        </p:nvSpPr>
        <p:spPr bwMode="auto">
          <a:xfrm>
            <a:off x="3431704" y="1700808"/>
            <a:ext cx="1296144" cy="1231674"/>
          </a:xfrm>
          <a:custGeom>
            <a:avLst/>
            <a:gdLst>
              <a:gd name="connsiteX0" fmla="*/ 362139 w 633744"/>
              <a:gd name="connsiteY0" fmla="*/ 289 h 1838142"/>
              <a:gd name="connsiteX1" fmla="*/ 316871 w 633744"/>
              <a:gd name="connsiteY1" fmla="*/ 27449 h 1838142"/>
              <a:gd name="connsiteX2" fmla="*/ 271604 w 633744"/>
              <a:gd name="connsiteY2" fmla="*/ 36503 h 1838142"/>
              <a:gd name="connsiteX3" fmla="*/ 244444 w 633744"/>
              <a:gd name="connsiteY3" fmla="*/ 45556 h 1838142"/>
              <a:gd name="connsiteX4" fmla="*/ 217283 w 633744"/>
              <a:gd name="connsiteY4" fmla="*/ 63663 h 1838142"/>
              <a:gd name="connsiteX5" fmla="*/ 181069 w 633744"/>
              <a:gd name="connsiteY5" fmla="*/ 72717 h 1838142"/>
              <a:gd name="connsiteX6" fmla="*/ 153909 w 633744"/>
              <a:gd name="connsiteY6" fmla="*/ 81770 h 1838142"/>
              <a:gd name="connsiteX7" fmla="*/ 126749 w 633744"/>
              <a:gd name="connsiteY7" fmla="*/ 99877 h 1838142"/>
              <a:gd name="connsiteX8" fmla="*/ 90535 w 633744"/>
              <a:gd name="connsiteY8" fmla="*/ 154198 h 1838142"/>
              <a:gd name="connsiteX9" fmla="*/ 72428 w 633744"/>
              <a:gd name="connsiteY9" fmla="*/ 181358 h 1838142"/>
              <a:gd name="connsiteX10" fmla="*/ 54321 w 633744"/>
              <a:gd name="connsiteY10" fmla="*/ 235679 h 1838142"/>
              <a:gd name="connsiteX11" fmla="*/ 45267 w 633744"/>
              <a:gd name="connsiteY11" fmla="*/ 299053 h 1838142"/>
              <a:gd name="connsiteX12" fmla="*/ 36214 w 633744"/>
              <a:gd name="connsiteY12" fmla="*/ 326214 h 1838142"/>
              <a:gd name="connsiteX13" fmla="*/ 27160 w 633744"/>
              <a:gd name="connsiteY13" fmla="*/ 362427 h 1838142"/>
              <a:gd name="connsiteX14" fmla="*/ 18107 w 633744"/>
              <a:gd name="connsiteY14" fmla="*/ 806047 h 1838142"/>
              <a:gd name="connsiteX15" fmla="*/ 9053 w 633744"/>
              <a:gd name="connsiteY15" fmla="*/ 869422 h 1838142"/>
              <a:gd name="connsiteX16" fmla="*/ 0 w 633744"/>
              <a:gd name="connsiteY16" fmla="*/ 996170 h 1838142"/>
              <a:gd name="connsiteX17" fmla="*/ 9053 w 633744"/>
              <a:gd name="connsiteY17" fmla="*/ 1403576 h 1838142"/>
              <a:gd name="connsiteX18" fmla="*/ 36214 w 633744"/>
              <a:gd name="connsiteY18" fmla="*/ 1494111 h 1838142"/>
              <a:gd name="connsiteX19" fmla="*/ 45267 w 633744"/>
              <a:gd name="connsiteY19" fmla="*/ 1530325 h 1838142"/>
              <a:gd name="connsiteX20" fmla="*/ 72428 w 633744"/>
              <a:gd name="connsiteY20" fmla="*/ 1611806 h 1838142"/>
              <a:gd name="connsiteX21" fmla="*/ 81481 w 633744"/>
              <a:gd name="connsiteY21" fmla="*/ 1657073 h 1838142"/>
              <a:gd name="connsiteX22" fmla="*/ 90535 w 633744"/>
              <a:gd name="connsiteY22" fmla="*/ 1684233 h 1838142"/>
              <a:gd name="connsiteX23" fmla="*/ 99588 w 633744"/>
              <a:gd name="connsiteY23" fmla="*/ 1729501 h 1838142"/>
              <a:gd name="connsiteX24" fmla="*/ 126749 w 633744"/>
              <a:gd name="connsiteY24" fmla="*/ 1747608 h 1838142"/>
              <a:gd name="connsiteX25" fmla="*/ 153909 w 633744"/>
              <a:gd name="connsiteY25" fmla="*/ 1801928 h 1838142"/>
              <a:gd name="connsiteX26" fmla="*/ 181069 w 633744"/>
              <a:gd name="connsiteY26" fmla="*/ 1810982 h 1838142"/>
              <a:gd name="connsiteX27" fmla="*/ 235390 w 633744"/>
              <a:gd name="connsiteY27" fmla="*/ 1838142 h 1838142"/>
              <a:gd name="connsiteX28" fmla="*/ 362139 w 633744"/>
              <a:gd name="connsiteY28" fmla="*/ 1829089 h 1838142"/>
              <a:gd name="connsiteX29" fmla="*/ 425513 w 633744"/>
              <a:gd name="connsiteY29" fmla="*/ 1792875 h 1838142"/>
              <a:gd name="connsiteX30" fmla="*/ 452673 w 633744"/>
              <a:gd name="connsiteY30" fmla="*/ 1774768 h 1838142"/>
              <a:gd name="connsiteX31" fmla="*/ 488887 w 633744"/>
              <a:gd name="connsiteY31" fmla="*/ 1693287 h 1838142"/>
              <a:gd name="connsiteX32" fmla="*/ 497941 w 633744"/>
              <a:gd name="connsiteY32" fmla="*/ 1666126 h 1838142"/>
              <a:gd name="connsiteX33" fmla="*/ 506994 w 633744"/>
              <a:gd name="connsiteY33" fmla="*/ 1611806 h 1838142"/>
              <a:gd name="connsiteX34" fmla="*/ 525101 w 633744"/>
              <a:gd name="connsiteY34" fmla="*/ 1539378 h 1838142"/>
              <a:gd name="connsiteX35" fmla="*/ 534154 w 633744"/>
              <a:gd name="connsiteY35" fmla="*/ 1466950 h 1838142"/>
              <a:gd name="connsiteX36" fmla="*/ 552261 w 633744"/>
              <a:gd name="connsiteY36" fmla="*/ 1403576 h 1838142"/>
              <a:gd name="connsiteX37" fmla="*/ 561315 w 633744"/>
              <a:gd name="connsiteY37" fmla="*/ 1340202 h 1838142"/>
              <a:gd name="connsiteX38" fmla="*/ 579422 w 633744"/>
              <a:gd name="connsiteY38" fmla="*/ 1023330 h 1838142"/>
              <a:gd name="connsiteX39" fmla="*/ 588475 w 633744"/>
              <a:gd name="connsiteY39" fmla="*/ 760780 h 1838142"/>
              <a:gd name="connsiteX40" fmla="*/ 597529 w 633744"/>
              <a:gd name="connsiteY40" fmla="*/ 733620 h 1838142"/>
              <a:gd name="connsiteX41" fmla="*/ 615636 w 633744"/>
              <a:gd name="connsiteY41" fmla="*/ 489176 h 1838142"/>
              <a:gd name="connsiteX42" fmla="*/ 624689 w 633744"/>
              <a:gd name="connsiteY42" fmla="*/ 344321 h 1838142"/>
              <a:gd name="connsiteX43" fmla="*/ 624689 w 633744"/>
              <a:gd name="connsiteY43" fmla="*/ 172305 h 1838142"/>
              <a:gd name="connsiteX44" fmla="*/ 615636 w 633744"/>
              <a:gd name="connsiteY44" fmla="*/ 145144 h 1838142"/>
              <a:gd name="connsiteX45" fmla="*/ 570368 w 633744"/>
              <a:gd name="connsiteY45" fmla="*/ 90824 h 1838142"/>
              <a:gd name="connsiteX46" fmla="*/ 561315 w 633744"/>
              <a:gd name="connsiteY46" fmla="*/ 63663 h 1838142"/>
              <a:gd name="connsiteX47" fmla="*/ 470780 w 633744"/>
              <a:gd name="connsiteY47" fmla="*/ 18396 h 1838142"/>
              <a:gd name="connsiteX48" fmla="*/ 443620 w 633744"/>
              <a:gd name="connsiteY48" fmla="*/ 9342 h 1838142"/>
              <a:gd name="connsiteX49" fmla="*/ 362139 w 633744"/>
              <a:gd name="connsiteY49" fmla="*/ 289 h 183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3744" h="1838142">
                <a:moveTo>
                  <a:pt x="362139" y="289"/>
                </a:moveTo>
                <a:cubicBezTo>
                  <a:pt x="341014" y="3307"/>
                  <a:pt x="333209" y="20914"/>
                  <a:pt x="316871" y="27449"/>
                </a:cubicBezTo>
                <a:cubicBezTo>
                  <a:pt x="302584" y="33164"/>
                  <a:pt x="286532" y="32771"/>
                  <a:pt x="271604" y="36503"/>
                </a:cubicBezTo>
                <a:cubicBezTo>
                  <a:pt x="262346" y="38818"/>
                  <a:pt x="253497" y="42538"/>
                  <a:pt x="244444" y="45556"/>
                </a:cubicBezTo>
                <a:cubicBezTo>
                  <a:pt x="235390" y="51592"/>
                  <a:pt x="227284" y="59377"/>
                  <a:pt x="217283" y="63663"/>
                </a:cubicBezTo>
                <a:cubicBezTo>
                  <a:pt x="205846" y="68565"/>
                  <a:pt x="193033" y="69299"/>
                  <a:pt x="181069" y="72717"/>
                </a:cubicBezTo>
                <a:cubicBezTo>
                  <a:pt x="171893" y="75339"/>
                  <a:pt x="162962" y="78752"/>
                  <a:pt x="153909" y="81770"/>
                </a:cubicBezTo>
                <a:cubicBezTo>
                  <a:pt x="144856" y="87806"/>
                  <a:pt x="133914" y="91688"/>
                  <a:pt x="126749" y="99877"/>
                </a:cubicBezTo>
                <a:cubicBezTo>
                  <a:pt x="112419" y="116255"/>
                  <a:pt x="102606" y="136091"/>
                  <a:pt x="90535" y="154198"/>
                </a:cubicBezTo>
                <a:lnTo>
                  <a:pt x="72428" y="181358"/>
                </a:lnTo>
                <a:cubicBezTo>
                  <a:pt x="61841" y="197239"/>
                  <a:pt x="54321" y="235679"/>
                  <a:pt x="54321" y="235679"/>
                </a:cubicBezTo>
                <a:cubicBezTo>
                  <a:pt x="51303" y="256804"/>
                  <a:pt x="49452" y="278128"/>
                  <a:pt x="45267" y="299053"/>
                </a:cubicBezTo>
                <a:cubicBezTo>
                  <a:pt x="43395" y="308411"/>
                  <a:pt x="38836" y="317038"/>
                  <a:pt x="36214" y="326214"/>
                </a:cubicBezTo>
                <a:cubicBezTo>
                  <a:pt x="32796" y="338178"/>
                  <a:pt x="30178" y="350356"/>
                  <a:pt x="27160" y="362427"/>
                </a:cubicBezTo>
                <a:cubicBezTo>
                  <a:pt x="24142" y="510300"/>
                  <a:pt x="23386" y="658237"/>
                  <a:pt x="18107" y="806047"/>
                </a:cubicBezTo>
                <a:cubicBezTo>
                  <a:pt x="17345" y="827373"/>
                  <a:pt x="11076" y="848179"/>
                  <a:pt x="9053" y="869422"/>
                </a:cubicBezTo>
                <a:cubicBezTo>
                  <a:pt x="5037" y="911588"/>
                  <a:pt x="3018" y="953921"/>
                  <a:pt x="0" y="996170"/>
                </a:cubicBezTo>
                <a:cubicBezTo>
                  <a:pt x="3018" y="1131972"/>
                  <a:pt x="3513" y="1267853"/>
                  <a:pt x="9053" y="1403576"/>
                </a:cubicBezTo>
                <a:cubicBezTo>
                  <a:pt x="9754" y="1420746"/>
                  <a:pt x="34086" y="1485600"/>
                  <a:pt x="36214" y="1494111"/>
                </a:cubicBezTo>
                <a:cubicBezTo>
                  <a:pt x="39232" y="1506182"/>
                  <a:pt x="41692" y="1518407"/>
                  <a:pt x="45267" y="1530325"/>
                </a:cubicBezTo>
                <a:cubicBezTo>
                  <a:pt x="45270" y="1530337"/>
                  <a:pt x="67899" y="1598221"/>
                  <a:pt x="72428" y="1611806"/>
                </a:cubicBezTo>
                <a:cubicBezTo>
                  <a:pt x="77294" y="1626404"/>
                  <a:pt x="77749" y="1642145"/>
                  <a:pt x="81481" y="1657073"/>
                </a:cubicBezTo>
                <a:cubicBezTo>
                  <a:pt x="83796" y="1666331"/>
                  <a:pt x="88220" y="1674975"/>
                  <a:pt x="90535" y="1684233"/>
                </a:cubicBezTo>
                <a:cubicBezTo>
                  <a:pt x="94267" y="1699162"/>
                  <a:pt x="91953" y="1716140"/>
                  <a:pt x="99588" y="1729501"/>
                </a:cubicBezTo>
                <a:cubicBezTo>
                  <a:pt x="104987" y="1738948"/>
                  <a:pt x="117695" y="1741572"/>
                  <a:pt x="126749" y="1747608"/>
                </a:cubicBezTo>
                <a:cubicBezTo>
                  <a:pt x="132713" y="1765501"/>
                  <a:pt x="137953" y="1789163"/>
                  <a:pt x="153909" y="1801928"/>
                </a:cubicBezTo>
                <a:cubicBezTo>
                  <a:pt x="161361" y="1807890"/>
                  <a:pt x="172533" y="1806714"/>
                  <a:pt x="181069" y="1810982"/>
                </a:cubicBezTo>
                <a:cubicBezTo>
                  <a:pt x="251263" y="1846079"/>
                  <a:pt x="167130" y="1815390"/>
                  <a:pt x="235390" y="1838142"/>
                </a:cubicBezTo>
                <a:cubicBezTo>
                  <a:pt x="277640" y="1835124"/>
                  <a:pt x="320072" y="1834038"/>
                  <a:pt x="362139" y="1829089"/>
                </a:cubicBezTo>
                <a:cubicBezTo>
                  <a:pt x="390278" y="1825778"/>
                  <a:pt x="402750" y="1809134"/>
                  <a:pt x="425513" y="1792875"/>
                </a:cubicBezTo>
                <a:cubicBezTo>
                  <a:pt x="434367" y="1786551"/>
                  <a:pt x="443620" y="1780804"/>
                  <a:pt x="452673" y="1774768"/>
                </a:cubicBezTo>
                <a:cubicBezTo>
                  <a:pt x="481368" y="1731727"/>
                  <a:pt x="467339" y="1757931"/>
                  <a:pt x="488887" y="1693287"/>
                </a:cubicBezTo>
                <a:lnTo>
                  <a:pt x="497941" y="1666126"/>
                </a:lnTo>
                <a:cubicBezTo>
                  <a:pt x="500959" y="1648019"/>
                  <a:pt x="503148" y="1629755"/>
                  <a:pt x="506994" y="1611806"/>
                </a:cubicBezTo>
                <a:cubicBezTo>
                  <a:pt x="512208" y="1587473"/>
                  <a:pt x="522014" y="1564072"/>
                  <a:pt x="525101" y="1539378"/>
                </a:cubicBezTo>
                <a:cubicBezTo>
                  <a:pt x="528119" y="1515235"/>
                  <a:pt x="530154" y="1490949"/>
                  <a:pt x="534154" y="1466950"/>
                </a:cubicBezTo>
                <a:cubicBezTo>
                  <a:pt x="537942" y="1444219"/>
                  <a:pt x="545087" y="1425099"/>
                  <a:pt x="552261" y="1403576"/>
                </a:cubicBezTo>
                <a:cubicBezTo>
                  <a:pt x="555279" y="1382451"/>
                  <a:pt x="560222" y="1361513"/>
                  <a:pt x="561315" y="1340202"/>
                </a:cubicBezTo>
                <a:cubicBezTo>
                  <a:pt x="577751" y="1019698"/>
                  <a:pt x="539114" y="1144249"/>
                  <a:pt x="579422" y="1023330"/>
                </a:cubicBezTo>
                <a:cubicBezTo>
                  <a:pt x="582440" y="935813"/>
                  <a:pt x="583013" y="848178"/>
                  <a:pt x="588475" y="760780"/>
                </a:cubicBezTo>
                <a:cubicBezTo>
                  <a:pt x="589070" y="751255"/>
                  <a:pt x="596824" y="743137"/>
                  <a:pt x="597529" y="733620"/>
                </a:cubicBezTo>
                <a:cubicBezTo>
                  <a:pt x="616431" y="478449"/>
                  <a:pt x="582413" y="588839"/>
                  <a:pt x="615636" y="489176"/>
                </a:cubicBezTo>
                <a:cubicBezTo>
                  <a:pt x="618654" y="440891"/>
                  <a:pt x="621115" y="392568"/>
                  <a:pt x="624689" y="344321"/>
                </a:cubicBezTo>
                <a:cubicBezTo>
                  <a:pt x="632087" y="244443"/>
                  <a:pt x="640694" y="260333"/>
                  <a:pt x="624689" y="172305"/>
                </a:cubicBezTo>
                <a:cubicBezTo>
                  <a:pt x="622982" y="162916"/>
                  <a:pt x="619904" y="153680"/>
                  <a:pt x="615636" y="145144"/>
                </a:cubicBezTo>
                <a:cubicBezTo>
                  <a:pt x="603032" y="119936"/>
                  <a:pt x="590390" y="110845"/>
                  <a:pt x="570368" y="90824"/>
                </a:cubicBezTo>
                <a:cubicBezTo>
                  <a:pt x="567350" y="81770"/>
                  <a:pt x="568063" y="70411"/>
                  <a:pt x="561315" y="63663"/>
                </a:cubicBezTo>
                <a:cubicBezTo>
                  <a:pt x="521808" y="24155"/>
                  <a:pt x="513717" y="30664"/>
                  <a:pt x="470780" y="18396"/>
                </a:cubicBezTo>
                <a:cubicBezTo>
                  <a:pt x="461604" y="15774"/>
                  <a:pt x="452673" y="12360"/>
                  <a:pt x="443620" y="9342"/>
                </a:cubicBezTo>
                <a:cubicBezTo>
                  <a:pt x="356140" y="19063"/>
                  <a:pt x="383264" y="-2729"/>
                  <a:pt x="362139" y="289"/>
                </a:cubicBezTo>
                <a:close/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a-DK" sz="200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8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79750" y="3717032"/>
            <a:ext cx="7131050" cy="1152128"/>
          </a:xfrm>
        </p:spPr>
        <p:txBody>
          <a:bodyPr/>
          <a:lstStyle/>
          <a:p>
            <a:r>
              <a:rPr lang="da-DK" dirty="0" smtClean="0"/>
              <a:t>Rolleklarhed: </a:t>
            </a:r>
            <a:r>
              <a:rPr lang="da-DK" sz="1800" i="1" dirty="0"/>
              <a:t>Ved du helt klart, hvad der er dine ansvarsområder?</a:t>
            </a:r>
          </a:p>
          <a:p>
            <a:r>
              <a:rPr lang="da-DK" dirty="0" smtClean="0"/>
              <a:t>Aldersdiskrimination: </a:t>
            </a:r>
            <a:r>
              <a:rPr lang="da-DK" sz="1800" i="1" dirty="0"/>
              <a:t>Er der plads til ældre medarbejdere?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548680"/>
            <a:ext cx="53038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Kombinationstegning 5"/>
          <p:cNvSpPr/>
          <p:nvPr/>
        </p:nvSpPr>
        <p:spPr bwMode="auto">
          <a:xfrm>
            <a:off x="4655840" y="1628800"/>
            <a:ext cx="648072" cy="1231674"/>
          </a:xfrm>
          <a:custGeom>
            <a:avLst/>
            <a:gdLst>
              <a:gd name="connsiteX0" fmla="*/ 362139 w 633744"/>
              <a:gd name="connsiteY0" fmla="*/ 289 h 1838142"/>
              <a:gd name="connsiteX1" fmla="*/ 316871 w 633744"/>
              <a:gd name="connsiteY1" fmla="*/ 27449 h 1838142"/>
              <a:gd name="connsiteX2" fmla="*/ 271604 w 633744"/>
              <a:gd name="connsiteY2" fmla="*/ 36503 h 1838142"/>
              <a:gd name="connsiteX3" fmla="*/ 244444 w 633744"/>
              <a:gd name="connsiteY3" fmla="*/ 45556 h 1838142"/>
              <a:gd name="connsiteX4" fmla="*/ 217283 w 633744"/>
              <a:gd name="connsiteY4" fmla="*/ 63663 h 1838142"/>
              <a:gd name="connsiteX5" fmla="*/ 181069 w 633744"/>
              <a:gd name="connsiteY5" fmla="*/ 72717 h 1838142"/>
              <a:gd name="connsiteX6" fmla="*/ 153909 w 633744"/>
              <a:gd name="connsiteY6" fmla="*/ 81770 h 1838142"/>
              <a:gd name="connsiteX7" fmla="*/ 126749 w 633744"/>
              <a:gd name="connsiteY7" fmla="*/ 99877 h 1838142"/>
              <a:gd name="connsiteX8" fmla="*/ 90535 w 633744"/>
              <a:gd name="connsiteY8" fmla="*/ 154198 h 1838142"/>
              <a:gd name="connsiteX9" fmla="*/ 72428 w 633744"/>
              <a:gd name="connsiteY9" fmla="*/ 181358 h 1838142"/>
              <a:gd name="connsiteX10" fmla="*/ 54321 w 633744"/>
              <a:gd name="connsiteY10" fmla="*/ 235679 h 1838142"/>
              <a:gd name="connsiteX11" fmla="*/ 45267 w 633744"/>
              <a:gd name="connsiteY11" fmla="*/ 299053 h 1838142"/>
              <a:gd name="connsiteX12" fmla="*/ 36214 w 633744"/>
              <a:gd name="connsiteY12" fmla="*/ 326214 h 1838142"/>
              <a:gd name="connsiteX13" fmla="*/ 27160 w 633744"/>
              <a:gd name="connsiteY13" fmla="*/ 362427 h 1838142"/>
              <a:gd name="connsiteX14" fmla="*/ 18107 w 633744"/>
              <a:gd name="connsiteY14" fmla="*/ 806047 h 1838142"/>
              <a:gd name="connsiteX15" fmla="*/ 9053 w 633744"/>
              <a:gd name="connsiteY15" fmla="*/ 869422 h 1838142"/>
              <a:gd name="connsiteX16" fmla="*/ 0 w 633744"/>
              <a:gd name="connsiteY16" fmla="*/ 996170 h 1838142"/>
              <a:gd name="connsiteX17" fmla="*/ 9053 w 633744"/>
              <a:gd name="connsiteY17" fmla="*/ 1403576 h 1838142"/>
              <a:gd name="connsiteX18" fmla="*/ 36214 w 633744"/>
              <a:gd name="connsiteY18" fmla="*/ 1494111 h 1838142"/>
              <a:gd name="connsiteX19" fmla="*/ 45267 w 633744"/>
              <a:gd name="connsiteY19" fmla="*/ 1530325 h 1838142"/>
              <a:gd name="connsiteX20" fmla="*/ 72428 w 633744"/>
              <a:gd name="connsiteY20" fmla="*/ 1611806 h 1838142"/>
              <a:gd name="connsiteX21" fmla="*/ 81481 w 633744"/>
              <a:gd name="connsiteY21" fmla="*/ 1657073 h 1838142"/>
              <a:gd name="connsiteX22" fmla="*/ 90535 w 633744"/>
              <a:gd name="connsiteY22" fmla="*/ 1684233 h 1838142"/>
              <a:gd name="connsiteX23" fmla="*/ 99588 w 633744"/>
              <a:gd name="connsiteY23" fmla="*/ 1729501 h 1838142"/>
              <a:gd name="connsiteX24" fmla="*/ 126749 w 633744"/>
              <a:gd name="connsiteY24" fmla="*/ 1747608 h 1838142"/>
              <a:gd name="connsiteX25" fmla="*/ 153909 w 633744"/>
              <a:gd name="connsiteY25" fmla="*/ 1801928 h 1838142"/>
              <a:gd name="connsiteX26" fmla="*/ 181069 w 633744"/>
              <a:gd name="connsiteY26" fmla="*/ 1810982 h 1838142"/>
              <a:gd name="connsiteX27" fmla="*/ 235390 w 633744"/>
              <a:gd name="connsiteY27" fmla="*/ 1838142 h 1838142"/>
              <a:gd name="connsiteX28" fmla="*/ 362139 w 633744"/>
              <a:gd name="connsiteY28" fmla="*/ 1829089 h 1838142"/>
              <a:gd name="connsiteX29" fmla="*/ 425513 w 633744"/>
              <a:gd name="connsiteY29" fmla="*/ 1792875 h 1838142"/>
              <a:gd name="connsiteX30" fmla="*/ 452673 w 633744"/>
              <a:gd name="connsiteY30" fmla="*/ 1774768 h 1838142"/>
              <a:gd name="connsiteX31" fmla="*/ 488887 w 633744"/>
              <a:gd name="connsiteY31" fmla="*/ 1693287 h 1838142"/>
              <a:gd name="connsiteX32" fmla="*/ 497941 w 633744"/>
              <a:gd name="connsiteY32" fmla="*/ 1666126 h 1838142"/>
              <a:gd name="connsiteX33" fmla="*/ 506994 w 633744"/>
              <a:gd name="connsiteY33" fmla="*/ 1611806 h 1838142"/>
              <a:gd name="connsiteX34" fmla="*/ 525101 w 633744"/>
              <a:gd name="connsiteY34" fmla="*/ 1539378 h 1838142"/>
              <a:gd name="connsiteX35" fmla="*/ 534154 w 633744"/>
              <a:gd name="connsiteY35" fmla="*/ 1466950 h 1838142"/>
              <a:gd name="connsiteX36" fmla="*/ 552261 w 633744"/>
              <a:gd name="connsiteY36" fmla="*/ 1403576 h 1838142"/>
              <a:gd name="connsiteX37" fmla="*/ 561315 w 633744"/>
              <a:gd name="connsiteY37" fmla="*/ 1340202 h 1838142"/>
              <a:gd name="connsiteX38" fmla="*/ 579422 w 633744"/>
              <a:gd name="connsiteY38" fmla="*/ 1023330 h 1838142"/>
              <a:gd name="connsiteX39" fmla="*/ 588475 w 633744"/>
              <a:gd name="connsiteY39" fmla="*/ 760780 h 1838142"/>
              <a:gd name="connsiteX40" fmla="*/ 597529 w 633744"/>
              <a:gd name="connsiteY40" fmla="*/ 733620 h 1838142"/>
              <a:gd name="connsiteX41" fmla="*/ 615636 w 633744"/>
              <a:gd name="connsiteY41" fmla="*/ 489176 h 1838142"/>
              <a:gd name="connsiteX42" fmla="*/ 624689 w 633744"/>
              <a:gd name="connsiteY42" fmla="*/ 344321 h 1838142"/>
              <a:gd name="connsiteX43" fmla="*/ 624689 w 633744"/>
              <a:gd name="connsiteY43" fmla="*/ 172305 h 1838142"/>
              <a:gd name="connsiteX44" fmla="*/ 615636 w 633744"/>
              <a:gd name="connsiteY44" fmla="*/ 145144 h 1838142"/>
              <a:gd name="connsiteX45" fmla="*/ 570368 w 633744"/>
              <a:gd name="connsiteY45" fmla="*/ 90824 h 1838142"/>
              <a:gd name="connsiteX46" fmla="*/ 561315 w 633744"/>
              <a:gd name="connsiteY46" fmla="*/ 63663 h 1838142"/>
              <a:gd name="connsiteX47" fmla="*/ 470780 w 633744"/>
              <a:gd name="connsiteY47" fmla="*/ 18396 h 1838142"/>
              <a:gd name="connsiteX48" fmla="*/ 443620 w 633744"/>
              <a:gd name="connsiteY48" fmla="*/ 9342 h 1838142"/>
              <a:gd name="connsiteX49" fmla="*/ 362139 w 633744"/>
              <a:gd name="connsiteY49" fmla="*/ 289 h 183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3744" h="1838142">
                <a:moveTo>
                  <a:pt x="362139" y="289"/>
                </a:moveTo>
                <a:cubicBezTo>
                  <a:pt x="341014" y="3307"/>
                  <a:pt x="333209" y="20914"/>
                  <a:pt x="316871" y="27449"/>
                </a:cubicBezTo>
                <a:cubicBezTo>
                  <a:pt x="302584" y="33164"/>
                  <a:pt x="286532" y="32771"/>
                  <a:pt x="271604" y="36503"/>
                </a:cubicBezTo>
                <a:cubicBezTo>
                  <a:pt x="262346" y="38818"/>
                  <a:pt x="253497" y="42538"/>
                  <a:pt x="244444" y="45556"/>
                </a:cubicBezTo>
                <a:cubicBezTo>
                  <a:pt x="235390" y="51592"/>
                  <a:pt x="227284" y="59377"/>
                  <a:pt x="217283" y="63663"/>
                </a:cubicBezTo>
                <a:cubicBezTo>
                  <a:pt x="205846" y="68565"/>
                  <a:pt x="193033" y="69299"/>
                  <a:pt x="181069" y="72717"/>
                </a:cubicBezTo>
                <a:cubicBezTo>
                  <a:pt x="171893" y="75339"/>
                  <a:pt x="162962" y="78752"/>
                  <a:pt x="153909" y="81770"/>
                </a:cubicBezTo>
                <a:cubicBezTo>
                  <a:pt x="144856" y="87806"/>
                  <a:pt x="133914" y="91688"/>
                  <a:pt x="126749" y="99877"/>
                </a:cubicBezTo>
                <a:cubicBezTo>
                  <a:pt x="112419" y="116255"/>
                  <a:pt x="102606" y="136091"/>
                  <a:pt x="90535" y="154198"/>
                </a:cubicBezTo>
                <a:lnTo>
                  <a:pt x="72428" y="181358"/>
                </a:lnTo>
                <a:cubicBezTo>
                  <a:pt x="61841" y="197239"/>
                  <a:pt x="54321" y="235679"/>
                  <a:pt x="54321" y="235679"/>
                </a:cubicBezTo>
                <a:cubicBezTo>
                  <a:pt x="51303" y="256804"/>
                  <a:pt x="49452" y="278128"/>
                  <a:pt x="45267" y="299053"/>
                </a:cubicBezTo>
                <a:cubicBezTo>
                  <a:pt x="43395" y="308411"/>
                  <a:pt x="38836" y="317038"/>
                  <a:pt x="36214" y="326214"/>
                </a:cubicBezTo>
                <a:cubicBezTo>
                  <a:pt x="32796" y="338178"/>
                  <a:pt x="30178" y="350356"/>
                  <a:pt x="27160" y="362427"/>
                </a:cubicBezTo>
                <a:cubicBezTo>
                  <a:pt x="24142" y="510300"/>
                  <a:pt x="23386" y="658237"/>
                  <a:pt x="18107" y="806047"/>
                </a:cubicBezTo>
                <a:cubicBezTo>
                  <a:pt x="17345" y="827373"/>
                  <a:pt x="11076" y="848179"/>
                  <a:pt x="9053" y="869422"/>
                </a:cubicBezTo>
                <a:cubicBezTo>
                  <a:pt x="5037" y="911588"/>
                  <a:pt x="3018" y="953921"/>
                  <a:pt x="0" y="996170"/>
                </a:cubicBezTo>
                <a:cubicBezTo>
                  <a:pt x="3018" y="1131972"/>
                  <a:pt x="3513" y="1267853"/>
                  <a:pt x="9053" y="1403576"/>
                </a:cubicBezTo>
                <a:cubicBezTo>
                  <a:pt x="9754" y="1420746"/>
                  <a:pt x="34086" y="1485600"/>
                  <a:pt x="36214" y="1494111"/>
                </a:cubicBezTo>
                <a:cubicBezTo>
                  <a:pt x="39232" y="1506182"/>
                  <a:pt x="41692" y="1518407"/>
                  <a:pt x="45267" y="1530325"/>
                </a:cubicBezTo>
                <a:cubicBezTo>
                  <a:pt x="45270" y="1530337"/>
                  <a:pt x="67899" y="1598221"/>
                  <a:pt x="72428" y="1611806"/>
                </a:cubicBezTo>
                <a:cubicBezTo>
                  <a:pt x="77294" y="1626404"/>
                  <a:pt x="77749" y="1642145"/>
                  <a:pt x="81481" y="1657073"/>
                </a:cubicBezTo>
                <a:cubicBezTo>
                  <a:pt x="83796" y="1666331"/>
                  <a:pt x="88220" y="1674975"/>
                  <a:pt x="90535" y="1684233"/>
                </a:cubicBezTo>
                <a:cubicBezTo>
                  <a:pt x="94267" y="1699162"/>
                  <a:pt x="91953" y="1716140"/>
                  <a:pt x="99588" y="1729501"/>
                </a:cubicBezTo>
                <a:cubicBezTo>
                  <a:pt x="104987" y="1738948"/>
                  <a:pt x="117695" y="1741572"/>
                  <a:pt x="126749" y="1747608"/>
                </a:cubicBezTo>
                <a:cubicBezTo>
                  <a:pt x="132713" y="1765501"/>
                  <a:pt x="137953" y="1789163"/>
                  <a:pt x="153909" y="1801928"/>
                </a:cubicBezTo>
                <a:cubicBezTo>
                  <a:pt x="161361" y="1807890"/>
                  <a:pt x="172533" y="1806714"/>
                  <a:pt x="181069" y="1810982"/>
                </a:cubicBezTo>
                <a:cubicBezTo>
                  <a:pt x="251263" y="1846079"/>
                  <a:pt x="167130" y="1815390"/>
                  <a:pt x="235390" y="1838142"/>
                </a:cubicBezTo>
                <a:cubicBezTo>
                  <a:pt x="277640" y="1835124"/>
                  <a:pt x="320072" y="1834038"/>
                  <a:pt x="362139" y="1829089"/>
                </a:cubicBezTo>
                <a:cubicBezTo>
                  <a:pt x="390278" y="1825778"/>
                  <a:pt x="402750" y="1809134"/>
                  <a:pt x="425513" y="1792875"/>
                </a:cubicBezTo>
                <a:cubicBezTo>
                  <a:pt x="434367" y="1786551"/>
                  <a:pt x="443620" y="1780804"/>
                  <a:pt x="452673" y="1774768"/>
                </a:cubicBezTo>
                <a:cubicBezTo>
                  <a:pt x="481368" y="1731727"/>
                  <a:pt x="467339" y="1757931"/>
                  <a:pt x="488887" y="1693287"/>
                </a:cubicBezTo>
                <a:lnTo>
                  <a:pt x="497941" y="1666126"/>
                </a:lnTo>
                <a:cubicBezTo>
                  <a:pt x="500959" y="1648019"/>
                  <a:pt x="503148" y="1629755"/>
                  <a:pt x="506994" y="1611806"/>
                </a:cubicBezTo>
                <a:cubicBezTo>
                  <a:pt x="512208" y="1587473"/>
                  <a:pt x="522014" y="1564072"/>
                  <a:pt x="525101" y="1539378"/>
                </a:cubicBezTo>
                <a:cubicBezTo>
                  <a:pt x="528119" y="1515235"/>
                  <a:pt x="530154" y="1490949"/>
                  <a:pt x="534154" y="1466950"/>
                </a:cubicBezTo>
                <a:cubicBezTo>
                  <a:pt x="537942" y="1444219"/>
                  <a:pt x="545087" y="1425099"/>
                  <a:pt x="552261" y="1403576"/>
                </a:cubicBezTo>
                <a:cubicBezTo>
                  <a:pt x="555279" y="1382451"/>
                  <a:pt x="560222" y="1361513"/>
                  <a:pt x="561315" y="1340202"/>
                </a:cubicBezTo>
                <a:cubicBezTo>
                  <a:pt x="577751" y="1019698"/>
                  <a:pt x="539114" y="1144249"/>
                  <a:pt x="579422" y="1023330"/>
                </a:cubicBezTo>
                <a:cubicBezTo>
                  <a:pt x="582440" y="935813"/>
                  <a:pt x="583013" y="848178"/>
                  <a:pt x="588475" y="760780"/>
                </a:cubicBezTo>
                <a:cubicBezTo>
                  <a:pt x="589070" y="751255"/>
                  <a:pt x="596824" y="743137"/>
                  <a:pt x="597529" y="733620"/>
                </a:cubicBezTo>
                <a:cubicBezTo>
                  <a:pt x="616431" y="478449"/>
                  <a:pt x="582413" y="588839"/>
                  <a:pt x="615636" y="489176"/>
                </a:cubicBezTo>
                <a:cubicBezTo>
                  <a:pt x="618654" y="440891"/>
                  <a:pt x="621115" y="392568"/>
                  <a:pt x="624689" y="344321"/>
                </a:cubicBezTo>
                <a:cubicBezTo>
                  <a:pt x="632087" y="244443"/>
                  <a:pt x="640694" y="260333"/>
                  <a:pt x="624689" y="172305"/>
                </a:cubicBezTo>
                <a:cubicBezTo>
                  <a:pt x="622982" y="162916"/>
                  <a:pt x="619904" y="153680"/>
                  <a:pt x="615636" y="145144"/>
                </a:cubicBezTo>
                <a:cubicBezTo>
                  <a:pt x="603032" y="119936"/>
                  <a:pt x="590390" y="110845"/>
                  <a:pt x="570368" y="90824"/>
                </a:cubicBezTo>
                <a:cubicBezTo>
                  <a:pt x="567350" y="81770"/>
                  <a:pt x="568063" y="70411"/>
                  <a:pt x="561315" y="63663"/>
                </a:cubicBezTo>
                <a:cubicBezTo>
                  <a:pt x="521808" y="24155"/>
                  <a:pt x="513717" y="30664"/>
                  <a:pt x="470780" y="18396"/>
                </a:cubicBezTo>
                <a:cubicBezTo>
                  <a:pt x="461604" y="15774"/>
                  <a:pt x="452673" y="12360"/>
                  <a:pt x="443620" y="9342"/>
                </a:cubicBezTo>
                <a:cubicBezTo>
                  <a:pt x="356140" y="19063"/>
                  <a:pt x="383264" y="-2729"/>
                  <a:pt x="362139" y="289"/>
                </a:cubicBezTo>
                <a:close/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a-DK" sz="200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05" y="5013176"/>
            <a:ext cx="48101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2639616" y="4750859"/>
            <a:ext cx="2016224" cy="540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Udviklings-muligheder</a:t>
            </a:r>
            <a:r>
              <a:rPr lang="da-DK" sz="1400" dirty="0"/>
              <a:t>?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649480" y="5336002"/>
            <a:ext cx="2016224" cy="316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Anerkendelse?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2653418" y="5733257"/>
            <a:ext cx="2016224" cy="316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Retfærdighed?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2639616" y="6165305"/>
            <a:ext cx="2016224" cy="316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Andet?</a:t>
            </a:r>
          </a:p>
        </p:txBody>
      </p:sp>
      <p:cxnSp>
        <p:nvCxnSpPr>
          <p:cNvPr id="10" name="Lige pilforbindelse 9"/>
          <p:cNvCxnSpPr/>
          <p:nvPr/>
        </p:nvCxnSpPr>
        <p:spPr bwMode="auto">
          <a:xfrm>
            <a:off x="4665704" y="5095056"/>
            <a:ext cx="422184" cy="278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Lige pilforbindelse 11"/>
          <p:cNvCxnSpPr>
            <a:stCxn id="7" idx="3"/>
          </p:cNvCxnSpPr>
          <p:nvPr/>
        </p:nvCxnSpPr>
        <p:spPr bwMode="auto">
          <a:xfrm>
            <a:off x="4665704" y="5489890"/>
            <a:ext cx="314172" cy="15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Lige pilforbindelse 13"/>
          <p:cNvCxnSpPr>
            <a:stCxn id="8" idx="3"/>
          </p:cNvCxnSpPr>
          <p:nvPr/>
        </p:nvCxnSpPr>
        <p:spPr bwMode="auto">
          <a:xfrm flipV="1">
            <a:off x="4669642" y="5794227"/>
            <a:ext cx="310234" cy="929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Lige pilforbindelse 18"/>
          <p:cNvCxnSpPr>
            <a:stCxn id="9" idx="3"/>
          </p:cNvCxnSpPr>
          <p:nvPr/>
        </p:nvCxnSpPr>
        <p:spPr bwMode="auto">
          <a:xfrm flipV="1">
            <a:off x="4655840" y="6041033"/>
            <a:ext cx="432048" cy="278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1724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07568" y="3717032"/>
            <a:ext cx="8208912" cy="2808312"/>
          </a:xfrm>
        </p:spPr>
        <p:txBody>
          <a:bodyPr/>
          <a:lstStyle/>
          <a:p>
            <a:r>
              <a:rPr lang="da-DK" dirty="0" smtClean="0"/>
              <a:t>Anerkendelse: </a:t>
            </a:r>
            <a:r>
              <a:rPr lang="da-DK" sz="1800" i="1" dirty="0"/>
              <a:t>Bliver dit arbejde anerkendt og påskønnet af ledelsen?</a:t>
            </a:r>
          </a:p>
          <a:p>
            <a:r>
              <a:rPr lang="da-DK" dirty="0" smtClean="0"/>
              <a:t>Retfærdighed: fx </a:t>
            </a:r>
            <a:r>
              <a:rPr lang="da-DK" sz="1800" i="1" dirty="0" smtClean="0"/>
              <a:t>Bliver </a:t>
            </a:r>
            <a:r>
              <a:rPr lang="da-DK" sz="1800" i="1" dirty="0"/>
              <a:t>konflikter løst på en retfærdig måde?</a:t>
            </a:r>
            <a:endParaRPr lang="da-DK" sz="1800" dirty="0"/>
          </a:p>
          <a:p>
            <a:r>
              <a:rPr lang="da-DK" dirty="0"/>
              <a:t>Tillid: </a:t>
            </a:r>
            <a:r>
              <a:rPr lang="da-DK" sz="1800" i="1" dirty="0"/>
              <a:t>Kan man stole på de udmeldinger som kommer fra ledelsen?</a:t>
            </a:r>
          </a:p>
          <a:p>
            <a:r>
              <a:rPr lang="da-DK" dirty="0" smtClean="0"/>
              <a:t>Ledelseskvalitet: fx </a:t>
            </a:r>
            <a:r>
              <a:rPr lang="da-DK" sz="1800" i="1" dirty="0"/>
              <a:t>Er den nærmeste ledelse god til at planlægge arbejdet?</a:t>
            </a:r>
          </a:p>
          <a:p>
            <a:r>
              <a:rPr lang="da-DK" dirty="0"/>
              <a:t>Forudsigelighed: </a:t>
            </a:r>
            <a:r>
              <a:rPr lang="da-DK" sz="1800" i="1" dirty="0"/>
              <a:t>fx Får du al den information, du behøver for at gøre dit arbejde godt?</a:t>
            </a:r>
            <a:r>
              <a:rPr lang="da-DK" sz="1800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548680"/>
            <a:ext cx="53038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Kombinationstegning 5"/>
          <p:cNvSpPr/>
          <p:nvPr/>
        </p:nvSpPr>
        <p:spPr bwMode="auto">
          <a:xfrm>
            <a:off x="5231904" y="1412776"/>
            <a:ext cx="1656184" cy="1656184"/>
          </a:xfrm>
          <a:custGeom>
            <a:avLst/>
            <a:gdLst>
              <a:gd name="connsiteX0" fmla="*/ 362139 w 633744"/>
              <a:gd name="connsiteY0" fmla="*/ 289 h 1838142"/>
              <a:gd name="connsiteX1" fmla="*/ 316871 w 633744"/>
              <a:gd name="connsiteY1" fmla="*/ 27449 h 1838142"/>
              <a:gd name="connsiteX2" fmla="*/ 271604 w 633744"/>
              <a:gd name="connsiteY2" fmla="*/ 36503 h 1838142"/>
              <a:gd name="connsiteX3" fmla="*/ 244444 w 633744"/>
              <a:gd name="connsiteY3" fmla="*/ 45556 h 1838142"/>
              <a:gd name="connsiteX4" fmla="*/ 217283 w 633744"/>
              <a:gd name="connsiteY4" fmla="*/ 63663 h 1838142"/>
              <a:gd name="connsiteX5" fmla="*/ 181069 w 633744"/>
              <a:gd name="connsiteY5" fmla="*/ 72717 h 1838142"/>
              <a:gd name="connsiteX6" fmla="*/ 153909 w 633744"/>
              <a:gd name="connsiteY6" fmla="*/ 81770 h 1838142"/>
              <a:gd name="connsiteX7" fmla="*/ 126749 w 633744"/>
              <a:gd name="connsiteY7" fmla="*/ 99877 h 1838142"/>
              <a:gd name="connsiteX8" fmla="*/ 90535 w 633744"/>
              <a:gd name="connsiteY8" fmla="*/ 154198 h 1838142"/>
              <a:gd name="connsiteX9" fmla="*/ 72428 w 633744"/>
              <a:gd name="connsiteY9" fmla="*/ 181358 h 1838142"/>
              <a:gd name="connsiteX10" fmla="*/ 54321 w 633744"/>
              <a:gd name="connsiteY10" fmla="*/ 235679 h 1838142"/>
              <a:gd name="connsiteX11" fmla="*/ 45267 w 633744"/>
              <a:gd name="connsiteY11" fmla="*/ 299053 h 1838142"/>
              <a:gd name="connsiteX12" fmla="*/ 36214 w 633744"/>
              <a:gd name="connsiteY12" fmla="*/ 326214 h 1838142"/>
              <a:gd name="connsiteX13" fmla="*/ 27160 w 633744"/>
              <a:gd name="connsiteY13" fmla="*/ 362427 h 1838142"/>
              <a:gd name="connsiteX14" fmla="*/ 18107 w 633744"/>
              <a:gd name="connsiteY14" fmla="*/ 806047 h 1838142"/>
              <a:gd name="connsiteX15" fmla="*/ 9053 w 633744"/>
              <a:gd name="connsiteY15" fmla="*/ 869422 h 1838142"/>
              <a:gd name="connsiteX16" fmla="*/ 0 w 633744"/>
              <a:gd name="connsiteY16" fmla="*/ 996170 h 1838142"/>
              <a:gd name="connsiteX17" fmla="*/ 9053 w 633744"/>
              <a:gd name="connsiteY17" fmla="*/ 1403576 h 1838142"/>
              <a:gd name="connsiteX18" fmla="*/ 36214 w 633744"/>
              <a:gd name="connsiteY18" fmla="*/ 1494111 h 1838142"/>
              <a:gd name="connsiteX19" fmla="*/ 45267 w 633744"/>
              <a:gd name="connsiteY19" fmla="*/ 1530325 h 1838142"/>
              <a:gd name="connsiteX20" fmla="*/ 72428 w 633744"/>
              <a:gd name="connsiteY20" fmla="*/ 1611806 h 1838142"/>
              <a:gd name="connsiteX21" fmla="*/ 81481 w 633744"/>
              <a:gd name="connsiteY21" fmla="*/ 1657073 h 1838142"/>
              <a:gd name="connsiteX22" fmla="*/ 90535 w 633744"/>
              <a:gd name="connsiteY22" fmla="*/ 1684233 h 1838142"/>
              <a:gd name="connsiteX23" fmla="*/ 99588 w 633744"/>
              <a:gd name="connsiteY23" fmla="*/ 1729501 h 1838142"/>
              <a:gd name="connsiteX24" fmla="*/ 126749 w 633744"/>
              <a:gd name="connsiteY24" fmla="*/ 1747608 h 1838142"/>
              <a:gd name="connsiteX25" fmla="*/ 153909 w 633744"/>
              <a:gd name="connsiteY25" fmla="*/ 1801928 h 1838142"/>
              <a:gd name="connsiteX26" fmla="*/ 181069 w 633744"/>
              <a:gd name="connsiteY26" fmla="*/ 1810982 h 1838142"/>
              <a:gd name="connsiteX27" fmla="*/ 235390 w 633744"/>
              <a:gd name="connsiteY27" fmla="*/ 1838142 h 1838142"/>
              <a:gd name="connsiteX28" fmla="*/ 362139 w 633744"/>
              <a:gd name="connsiteY28" fmla="*/ 1829089 h 1838142"/>
              <a:gd name="connsiteX29" fmla="*/ 425513 w 633744"/>
              <a:gd name="connsiteY29" fmla="*/ 1792875 h 1838142"/>
              <a:gd name="connsiteX30" fmla="*/ 452673 w 633744"/>
              <a:gd name="connsiteY30" fmla="*/ 1774768 h 1838142"/>
              <a:gd name="connsiteX31" fmla="*/ 488887 w 633744"/>
              <a:gd name="connsiteY31" fmla="*/ 1693287 h 1838142"/>
              <a:gd name="connsiteX32" fmla="*/ 497941 w 633744"/>
              <a:gd name="connsiteY32" fmla="*/ 1666126 h 1838142"/>
              <a:gd name="connsiteX33" fmla="*/ 506994 w 633744"/>
              <a:gd name="connsiteY33" fmla="*/ 1611806 h 1838142"/>
              <a:gd name="connsiteX34" fmla="*/ 525101 w 633744"/>
              <a:gd name="connsiteY34" fmla="*/ 1539378 h 1838142"/>
              <a:gd name="connsiteX35" fmla="*/ 534154 w 633744"/>
              <a:gd name="connsiteY35" fmla="*/ 1466950 h 1838142"/>
              <a:gd name="connsiteX36" fmla="*/ 552261 w 633744"/>
              <a:gd name="connsiteY36" fmla="*/ 1403576 h 1838142"/>
              <a:gd name="connsiteX37" fmla="*/ 561315 w 633744"/>
              <a:gd name="connsiteY37" fmla="*/ 1340202 h 1838142"/>
              <a:gd name="connsiteX38" fmla="*/ 579422 w 633744"/>
              <a:gd name="connsiteY38" fmla="*/ 1023330 h 1838142"/>
              <a:gd name="connsiteX39" fmla="*/ 588475 w 633744"/>
              <a:gd name="connsiteY39" fmla="*/ 760780 h 1838142"/>
              <a:gd name="connsiteX40" fmla="*/ 597529 w 633744"/>
              <a:gd name="connsiteY40" fmla="*/ 733620 h 1838142"/>
              <a:gd name="connsiteX41" fmla="*/ 615636 w 633744"/>
              <a:gd name="connsiteY41" fmla="*/ 489176 h 1838142"/>
              <a:gd name="connsiteX42" fmla="*/ 624689 w 633744"/>
              <a:gd name="connsiteY42" fmla="*/ 344321 h 1838142"/>
              <a:gd name="connsiteX43" fmla="*/ 624689 w 633744"/>
              <a:gd name="connsiteY43" fmla="*/ 172305 h 1838142"/>
              <a:gd name="connsiteX44" fmla="*/ 615636 w 633744"/>
              <a:gd name="connsiteY44" fmla="*/ 145144 h 1838142"/>
              <a:gd name="connsiteX45" fmla="*/ 570368 w 633744"/>
              <a:gd name="connsiteY45" fmla="*/ 90824 h 1838142"/>
              <a:gd name="connsiteX46" fmla="*/ 561315 w 633744"/>
              <a:gd name="connsiteY46" fmla="*/ 63663 h 1838142"/>
              <a:gd name="connsiteX47" fmla="*/ 470780 w 633744"/>
              <a:gd name="connsiteY47" fmla="*/ 18396 h 1838142"/>
              <a:gd name="connsiteX48" fmla="*/ 443620 w 633744"/>
              <a:gd name="connsiteY48" fmla="*/ 9342 h 1838142"/>
              <a:gd name="connsiteX49" fmla="*/ 362139 w 633744"/>
              <a:gd name="connsiteY49" fmla="*/ 289 h 183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3744" h="1838142">
                <a:moveTo>
                  <a:pt x="362139" y="289"/>
                </a:moveTo>
                <a:cubicBezTo>
                  <a:pt x="341014" y="3307"/>
                  <a:pt x="333209" y="20914"/>
                  <a:pt x="316871" y="27449"/>
                </a:cubicBezTo>
                <a:cubicBezTo>
                  <a:pt x="302584" y="33164"/>
                  <a:pt x="286532" y="32771"/>
                  <a:pt x="271604" y="36503"/>
                </a:cubicBezTo>
                <a:cubicBezTo>
                  <a:pt x="262346" y="38818"/>
                  <a:pt x="253497" y="42538"/>
                  <a:pt x="244444" y="45556"/>
                </a:cubicBezTo>
                <a:cubicBezTo>
                  <a:pt x="235390" y="51592"/>
                  <a:pt x="227284" y="59377"/>
                  <a:pt x="217283" y="63663"/>
                </a:cubicBezTo>
                <a:cubicBezTo>
                  <a:pt x="205846" y="68565"/>
                  <a:pt x="193033" y="69299"/>
                  <a:pt x="181069" y="72717"/>
                </a:cubicBezTo>
                <a:cubicBezTo>
                  <a:pt x="171893" y="75339"/>
                  <a:pt x="162962" y="78752"/>
                  <a:pt x="153909" y="81770"/>
                </a:cubicBezTo>
                <a:cubicBezTo>
                  <a:pt x="144856" y="87806"/>
                  <a:pt x="133914" y="91688"/>
                  <a:pt x="126749" y="99877"/>
                </a:cubicBezTo>
                <a:cubicBezTo>
                  <a:pt x="112419" y="116255"/>
                  <a:pt x="102606" y="136091"/>
                  <a:pt x="90535" y="154198"/>
                </a:cubicBezTo>
                <a:lnTo>
                  <a:pt x="72428" y="181358"/>
                </a:lnTo>
                <a:cubicBezTo>
                  <a:pt x="61841" y="197239"/>
                  <a:pt x="54321" y="235679"/>
                  <a:pt x="54321" y="235679"/>
                </a:cubicBezTo>
                <a:cubicBezTo>
                  <a:pt x="51303" y="256804"/>
                  <a:pt x="49452" y="278128"/>
                  <a:pt x="45267" y="299053"/>
                </a:cubicBezTo>
                <a:cubicBezTo>
                  <a:pt x="43395" y="308411"/>
                  <a:pt x="38836" y="317038"/>
                  <a:pt x="36214" y="326214"/>
                </a:cubicBezTo>
                <a:cubicBezTo>
                  <a:pt x="32796" y="338178"/>
                  <a:pt x="30178" y="350356"/>
                  <a:pt x="27160" y="362427"/>
                </a:cubicBezTo>
                <a:cubicBezTo>
                  <a:pt x="24142" y="510300"/>
                  <a:pt x="23386" y="658237"/>
                  <a:pt x="18107" y="806047"/>
                </a:cubicBezTo>
                <a:cubicBezTo>
                  <a:pt x="17345" y="827373"/>
                  <a:pt x="11076" y="848179"/>
                  <a:pt x="9053" y="869422"/>
                </a:cubicBezTo>
                <a:cubicBezTo>
                  <a:pt x="5037" y="911588"/>
                  <a:pt x="3018" y="953921"/>
                  <a:pt x="0" y="996170"/>
                </a:cubicBezTo>
                <a:cubicBezTo>
                  <a:pt x="3018" y="1131972"/>
                  <a:pt x="3513" y="1267853"/>
                  <a:pt x="9053" y="1403576"/>
                </a:cubicBezTo>
                <a:cubicBezTo>
                  <a:pt x="9754" y="1420746"/>
                  <a:pt x="34086" y="1485600"/>
                  <a:pt x="36214" y="1494111"/>
                </a:cubicBezTo>
                <a:cubicBezTo>
                  <a:pt x="39232" y="1506182"/>
                  <a:pt x="41692" y="1518407"/>
                  <a:pt x="45267" y="1530325"/>
                </a:cubicBezTo>
                <a:cubicBezTo>
                  <a:pt x="45270" y="1530337"/>
                  <a:pt x="67899" y="1598221"/>
                  <a:pt x="72428" y="1611806"/>
                </a:cubicBezTo>
                <a:cubicBezTo>
                  <a:pt x="77294" y="1626404"/>
                  <a:pt x="77749" y="1642145"/>
                  <a:pt x="81481" y="1657073"/>
                </a:cubicBezTo>
                <a:cubicBezTo>
                  <a:pt x="83796" y="1666331"/>
                  <a:pt x="88220" y="1674975"/>
                  <a:pt x="90535" y="1684233"/>
                </a:cubicBezTo>
                <a:cubicBezTo>
                  <a:pt x="94267" y="1699162"/>
                  <a:pt x="91953" y="1716140"/>
                  <a:pt x="99588" y="1729501"/>
                </a:cubicBezTo>
                <a:cubicBezTo>
                  <a:pt x="104987" y="1738948"/>
                  <a:pt x="117695" y="1741572"/>
                  <a:pt x="126749" y="1747608"/>
                </a:cubicBezTo>
                <a:cubicBezTo>
                  <a:pt x="132713" y="1765501"/>
                  <a:pt x="137953" y="1789163"/>
                  <a:pt x="153909" y="1801928"/>
                </a:cubicBezTo>
                <a:cubicBezTo>
                  <a:pt x="161361" y="1807890"/>
                  <a:pt x="172533" y="1806714"/>
                  <a:pt x="181069" y="1810982"/>
                </a:cubicBezTo>
                <a:cubicBezTo>
                  <a:pt x="251263" y="1846079"/>
                  <a:pt x="167130" y="1815390"/>
                  <a:pt x="235390" y="1838142"/>
                </a:cubicBezTo>
                <a:cubicBezTo>
                  <a:pt x="277640" y="1835124"/>
                  <a:pt x="320072" y="1834038"/>
                  <a:pt x="362139" y="1829089"/>
                </a:cubicBezTo>
                <a:cubicBezTo>
                  <a:pt x="390278" y="1825778"/>
                  <a:pt x="402750" y="1809134"/>
                  <a:pt x="425513" y="1792875"/>
                </a:cubicBezTo>
                <a:cubicBezTo>
                  <a:pt x="434367" y="1786551"/>
                  <a:pt x="443620" y="1780804"/>
                  <a:pt x="452673" y="1774768"/>
                </a:cubicBezTo>
                <a:cubicBezTo>
                  <a:pt x="481368" y="1731727"/>
                  <a:pt x="467339" y="1757931"/>
                  <a:pt x="488887" y="1693287"/>
                </a:cubicBezTo>
                <a:lnTo>
                  <a:pt x="497941" y="1666126"/>
                </a:lnTo>
                <a:cubicBezTo>
                  <a:pt x="500959" y="1648019"/>
                  <a:pt x="503148" y="1629755"/>
                  <a:pt x="506994" y="1611806"/>
                </a:cubicBezTo>
                <a:cubicBezTo>
                  <a:pt x="512208" y="1587473"/>
                  <a:pt x="522014" y="1564072"/>
                  <a:pt x="525101" y="1539378"/>
                </a:cubicBezTo>
                <a:cubicBezTo>
                  <a:pt x="528119" y="1515235"/>
                  <a:pt x="530154" y="1490949"/>
                  <a:pt x="534154" y="1466950"/>
                </a:cubicBezTo>
                <a:cubicBezTo>
                  <a:pt x="537942" y="1444219"/>
                  <a:pt x="545087" y="1425099"/>
                  <a:pt x="552261" y="1403576"/>
                </a:cubicBezTo>
                <a:cubicBezTo>
                  <a:pt x="555279" y="1382451"/>
                  <a:pt x="560222" y="1361513"/>
                  <a:pt x="561315" y="1340202"/>
                </a:cubicBezTo>
                <a:cubicBezTo>
                  <a:pt x="577751" y="1019698"/>
                  <a:pt x="539114" y="1144249"/>
                  <a:pt x="579422" y="1023330"/>
                </a:cubicBezTo>
                <a:cubicBezTo>
                  <a:pt x="582440" y="935813"/>
                  <a:pt x="583013" y="848178"/>
                  <a:pt x="588475" y="760780"/>
                </a:cubicBezTo>
                <a:cubicBezTo>
                  <a:pt x="589070" y="751255"/>
                  <a:pt x="596824" y="743137"/>
                  <a:pt x="597529" y="733620"/>
                </a:cubicBezTo>
                <a:cubicBezTo>
                  <a:pt x="616431" y="478449"/>
                  <a:pt x="582413" y="588839"/>
                  <a:pt x="615636" y="489176"/>
                </a:cubicBezTo>
                <a:cubicBezTo>
                  <a:pt x="618654" y="440891"/>
                  <a:pt x="621115" y="392568"/>
                  <a:pt x="624689" y="344321"/>
                </a:cubicBezTo>
                <a:cubicBezTo>
                  <a:pt x="632087" y="244443"/>
                  <a:pt x="640694" y="260333"/>
                  <a:pt x="624689" y="172305"/>
                </a:cubicBezTo>
                <a:cubicBezTo>
                  <a:pt x="622982" y="162916"/>
                  <a:pt x="619904" y="153680"/>
                  <a:pt x="615636" y="145144"/>
                </a:cubicBezTo>
                <a:cubicBezTo>
                  <a:pt x="603032" y="119936"/>
                  <a:pt x="590390" y="110845"/>
                  <a:pt x="570368" y="90824"/>
                </a:cubicBezTo>
                <a:cubicBezTo>
                  <a:pt x="567350" y="81770"/>
                  <a:pt x="568063" y="70411"/>
                  <a:pt x="561315" y="63663"/>
                </a:cubicBezTo>
                <a:cubicBezTo>
                  <a:pt x="521808" y="24155"/>
                  <a:pt x="513717" y="30664"/>
                  <a:pt x="470780" y="18396"/>
                </a:cubicBezTo>
                <a:cubicBezTo>
                  <a:pt x="461604" y="15774"/>
                  <a:pt x="452673" y="12360"/>
                  <a:pt x="443620" y="9342"/>
                </a:cubicBezTo>
                <a:cubicBezTo>
                  <a:pt x="356140" y="19063"/>
                  <a:pt x="383264" y="-2729"/>
                  <a:pt x="362139" y="289"/>
                </a:cubicBezTo>
                <a:close/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a-DK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8080311" y="1492898"/>
            <a:ext cx="3368351" cy="112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/>
              <a:t>Relation til ledelse har signifikant betydning.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846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07568" y="3717032"/>
            <a:ext cx="8208912" cy="2808312"/>
          </a:xfrm>
        </p:spPr>
        <p:txBody>
          <a:bodyPr/>
          <a:lstStyle/>
          <a:p>
            <a:r>
              <a:rPr lang="da-DK" dirty="0" smtClean="0"/>
              <a:t>Socialt fællesskab mellem kolleger: </a:t>
            </a:r>
            <a:r>
              <a:rPr lang="da-DK" sz="1800" i="1" dirty="0"/>
              <a:t>Er der en god stemning mellem dig og dine kolleger?</a:t>
            </a:r>
          </a:p>
          <a:p>
            <a:r>
              <a:rPr lang="da-DK" dirty="0" smtClean="0"/>
              <a:t>Tillid mellem kolleger: </a:t>
            </a:r>
            <a:r>
              <a:rPr lang="da-DK" sz="1800" i="1" dirty="0"/>
              <a:t>Holder de ansatte informationer skjult for hinanden?</a:t>
            </a:r>
            <a:endParaRPr lang="da-DK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548680"/>
            <a:ext cx="53038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Kombinationstegning 5"/>
          <p:cNvSpPr/>
          <p:nvPr/>
        </p:nvSpPr>
        <p:spPr bwMode="auto">
          <a:xfrm>
            <a:off x="6744073" y="1700808"/>
            <a:ext cx="767343" cy="1368152"/>
          </a:xfrm>
          <a:custGeom>
            <a:avLst/>
            <a:gdLst>
              <a:gd name="connsiteX0" fmla="*/ 362139 w 633744"/>
              <a:gd name="connsiteY0" fmla="*/ 289 h 1838142"/>
              <a:gd name="connsiteX1" fmla="*/ 316871 w 633744"/>
              <a:gd name="connsiteY1" fmla="*/ 27449 h 1838142"/>
              <a:gd name="connsiteX2" fmla="*/ 271604 w 633744"/>
              <a:gd name="connsiteY2" fmla="*/ 36503 h 1838142"/>
              <a:gd name="connsiteX3" fmla="*/ 244444 w 633744"/>
              <a:gd name="connsiteY3" fmla="*/ 45556 h 1838142"/>
              <a:gd name="connsiteX4" fmla="*/ 217283 w 633744"/>
              <a:gd name="connsiteY4" fmla="*/ 63663 h 1838142"/>
              <a:gd name="connsiteX5" fmla="*/ 181069 w 633744"/>
              <a:gd name="connsiteY5" fmla="*/ 72717 h 1838142"/>
              <a:gd name="connsiteX6" fmla="*/ 153909 w 633744"/>
              <a:gd name="connsiteY6" fmla="*/ 81770 h 1838142"/>
              <a:gd name="connsiteX7" fmla="*/ 126749 w 633744"/>
              <a:gd name="connsiteY7" fmla="*/ 99877 h 1838142"/>
              <a:gd name="connsiteX8" fmla="*/ 90535 w 633744"/>
              <a:gd name="connsiteY8" fmla="*/ 154198 h 1838142"/>
              <a:gd name="connsiteX9" fmla="*/ 72428 w 633744"/>
              <a:gd name="connsiteY9" fmla="*/ 181358 h 1838142"/>
              <a:gd name="connsiteX10" fmla="*/ 54321 w 633744"/>
              <a:gd name="connsiteY10" fmla="*/ 235679 h 1838142"/>
              <a:gd name="connsiteX11" fmla="*/ 45267 w 633744"/>
              <a:gd name="connsiteY11" fmla="*/ 299053 h 1838142"/>
              <a:gd name="connsiteX12" fmla="*/ 36214 w 633744"/>
              <a:gd name="connsiteY12" fmla="*/ 326214 h 1838142"/>
              <a:gd name="connsiteX13" fmla="*/ 27160 w 633744"/>
              <a:gd name="connsiteY13" fmla="*/ 362427 h 1838142"/>
              <a:gd name="connsiteX14" fmla="*/ 18107 w 633744"/>
              <a:gd name="connsiteY14" fmla="*/ 806047 h 1838142"/>
              <a:gd name="connsiteX15" fmla="*/ 9053 w 633744"/>
              <a:gd name="connsiteY15" fmla="*/ 869422 h 1838142"/>
              <a:gd name="connsiteX16" fmla="*/ 0 w 633744"/>
              <a:gd name="connsiteY16" fmla="*/ 996170 h 1838142"/>
              <a:gd name="connsiteX17" fmla="*/ 9053 w 633744"/>
              <a:gd name="connsiteY17" fmla="*/ 1403576 h 1838142"/>
              <a:gd name="connsiteX18" fmla="*/ 36214 w 633744"/>
              <a:gd name="connsiteY18" fmla="*/ 1494111 h 1838142"/>
              <a:gd name="connsiteX19" fmla="*/ 45267 w 633744"/>
              <a:gd name="connsiteY19" fmla="*/ 1530325 h 1838142"/>
              <a:gd name="connsiteX20" fmla="*/ 72428 w 633744"/>
              <a:gd name="connsiteY20" fmla="*/ 1611806 h 1838142"/>
              <a:gd name="connsiteX21" fmla="*/ 81481 w 633744"/>
              <a:gd name="connsiteY21" fmla="*/ 1657073 h 1838142"/>
              <a:gd name="connsiteX22" fmla="*/ 90535 w 633744"/>
              <a:gd name="connsiteY22" fmla="*/ 1684233 h 1838142"/>
              <a:gd name="connsiteX23" fmla="*/ 99588 w 633744"/>
              <a:gd name="connsiteY23" fmla="*/ 1729501 h 1838142"/>
              <a:gd name="connsiteX24" fmla="*/ 126749 w 633744"/>
              <a:gd name="connsiteY24" fmla="*/ 1747608 h 1838142"/>
              <a:gd name="connsiteX25" fmla="*/ 153909 w 633744"/>
              <a:gd name="connsiteY25" fmla="*/ 1801928 h 1838142"/>
              <a:gd name="connsiteX26" fmla="*/ 181069 w 633744"/>
              <a:gd name="connsiteY26" fmla="*/ 1810982 h 1838142"/>
              <a:gd name="connsiteX27" fmla="*/ 235390 w 633744"/>
              <a:gd name="connsiteY27" fmla="*/ 1838142 h 1838142"/>
              <a:gd name="connsiteX28" fmla="*/ 362139 w 633744"/>
              <a:gd name="connsiteY28" fmla="*/ 1829089 h 1838142"/>
              <a:gd name="connsiteX29" fmla="*/ 425513 w 633744"/>
              <a:gd name="connsiteY29" fmla="*/ 1792875 h 1838142"/>
              <a:gd name="connsiteX30" fmla="*/ 452673 w 633744"/>
              <a:gd name="connsiteY30" fmla="*/ 1774768 h 1838142"/>
              <a:gd name="connsiteX31" fmla="*/ 488887 w 633744"/>
              <a:gd name="connsiteY31" fmla="*/ 1693287 h 1838142"/>
              <a:gd name="connsiteX32" fmla="*/ 497941 w 633744"/>
              <a:gd name="connsiteY32" fmla="*/ 1666126 h 1838142"/>
              <a:gd name="connsiteX33" fmla="*/ 506994 w 633744"/>
              <a:gd name="connsiteY33" fmla="*/ 1611806 h 1838142"/>
              <a:gd name="connsiteX34" fmla="*/ 525101 w 633744"/>
              <a:gd name="connsiteY34" fmla="*/ 1539378 h 1838142"/>
              <a:gd name="connsiteX35" fmla="*/ 534154 w 633744"/>
              <a:gd name="connsiteY35" fmla="*/ 1466950 h 1838142"/>
              <a:gd name="connsiteX36" fmla="*/ 552261 w 633744"/>
              <a:gd name="connsiteY36" fmla="*/ 1403576 h 1838142"/>
              <a:gd name="connsiteX37" fmla="*/ 561315 w 633744"/>
              <a:gd name="connsiteY37" fmla="*/ 1340202 h 1838142"/>
              <a:gd name="connsiteX38" fmla="*/ 579422 w 633744"/>
              <a:gd name="connsiteY38" fmla="*/ 1023330 h 1838142"/>
              <a:gd name="connsiteX39" fmla="*/ 588475 w 633744"/>
              <a:gd name="connsiteY39" fmla="*/ 760780 h 1838142"/>
              <a:gd name="connsiteX40" fmla="*/ 597529 w 633744"/>
              <a:gd name="connsiteY40" fmla="*/ 733620 h 1838142"/>
              <a:gd name="connsiteX41" fmla="*/ 615636 w 633744"/>
              <a:gd name="connsiteY41" fmla="*/ 489176 h 1838142"/>
              <a:gd name="connsiteX42" fmla="*/ 624689 w 633744"/>
              <a:gd name="connsiteY42" fmla="*/ 344321 h 1838142"/>
              <a:gd name="connsiteX43" fmla="*/ 624689 w 633744"/>
              <a:gd name="connsiteY43" fmla="*/ 172305 h 1838142"/>
              <a:gd name="connsiteX44" fmla="*/ 615636 w 633744"/>
              <a:gd name="connsiteY44" fmla="*/ 145144 h 1838142"/>
              <a:gd name="connsiteX45" fmla="*/ 570368 w 633744"/>
              <a:gd name="connsiteY45" fmla="*/ 90824 h 1838142"/>
              <a:gd name="connsiteX46" fmla="*/ 561315 w 633744"/>
              <a:gd name="connsiteY46" fmla="*/ 63663 h 1838142"/>
              <a:gd name="connsiteX47" fmla="*/ 470780 w 633744"/>
              <a:gd name="connsiteY47" fmla="*/ 18396 h 1838142"/>
              <a:gd name="connsiteX48" fmla="*/ 443620 w 633744"/>
              <a:gd name="connsiteY48" fmla="*/ 9342 h 1838142"/>
              <a:gd name="connsiteX49" fmla="*/ 362139 w 633744"/>
              <a:gd name="connsiteY49" fmla="*/ 289 h 183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3744" h="1838142">
                <a:moveTo>
                  <a:pt x="362139" y="289"/>
                </a:moveTo>
                <a:cubicBezTo>
                  <a:pt x="341014" y="3307"/>
                  <a:pt x="333209" y="20914"/>
                  <a:pt x="316871" y="27449"/>
                </a:cubicBezTo>
                <a:cubicBezTo>
                  <a:pt x="302584" y="33164"/>
                  <a:pt x="286532" y="32771"/>
                  <a:pt x="271604" y="36503"/>
                </a:cubicBezTo>
                <a:cubicBezTo>
                  <a:pt x="262346" y="38818"/>
                  <a:pt x="253497" y="42538"/>
                  <a:pt x="244444" y="45556"/>
                </a:cubicBezTo>
                <a:cubicBezTo>
                  <a:pt x="235390" y="51592"/>
                  <a:pt x="227284" y="59377"/>
                  <a:pt x="217283" y="63663"/>
                </a:cubicBezTo>
                <a:cubicBezTo>
                  <a:pt x="205846" y="68565"/>
                  <a:pt x="193033" y="69299"/>
                  <a:pt x="181069" y="72717"/>
                </a:cubicBezTo>
                <a:cubicBezTo>
                  <a:pt x="171893" y="75339"/>
                  <a:pt x="162962" y="78752"/>
                  <a:pt x="153909" y="81770"/>
                </a:cubicBezTo>
                <a:cubicBezTo>
                  <a:pt x="144856" y="87806"/>
                  <a:pt x="133914" y="91688"/>
                  <a:pt x="126749" y="99877"/>
                </a:cubicBezTo>
                <a:cubicBezTo>
                  <a:pt x="112419" y="116255"/>
                  <a:pt x="102606" y="136091"/>
                  <a:pt x="90535" y="154198"/>
                </a:cubicBezTo>
                <a:lnTo>
                  <a:pt x="72428" y="181358"/>
                </a:lnTo>
                <a:cubicBezTo>
                  <a:pt x="61841" y="197239"/>
                  <a:pt x="54321" y="235679"/>
                  <a:pt x="54321" y="235679"/>
                </a:cubicBezTo>
                <a:cubicBezTo>
                  <a:pt x="51303" y="256804"/>
                  <a:pt x="49452" y="278128"/>
                  <a:pt x="45267" y="299053"/>
                </a:cubicBezTo>
                <a:cubicBezTo>
                  <a:pt x="43395" y="308411"/>
                  <a:pt x="38836" y="317038"/>
                  <a:pt x="36214" y="326214"/>
                </a:cubicBezTo>
                <a:cubicBezTo>
                  <a:pt x="32796" y="338178"/>
                  <a:pt x="30178" y="350356"/>
                  <a:pt x="27160" y="362427"/>
                </a:cubicBezTo>
                <a:cubicBezTo>
                  <a:pt x="24142" y="510300"/>
                  <a:pt x="23386" y="658237"/>
                  <a:pt x="18107" y="806047"/>
                </a:cubicBezTo>
                <a:cubicBezTo>
                  <a:pt x="17345" y="827373"/>
                  <a:pt x="11076" y="848179"/>
                  <a:pt x="9053" y="869422"/>
                </a:cubicBezTo>
                <a:cubicBezTo>
                  <a:pt x="5037" y="911588"/>
                  <a:pt x="3018" y="953921"/>
                  <a:pt x="0" y="996170"/>
                </a:cubicBezTo>
                <a:cubicBezTo>
                  <a:pt x="3018" y="1131972"/>
                  <a:pt x="3513" y="1267853"/>
                  <a:pt x="9053" y="1403576"/>
                </a:cubicBezTo>
                <a:cubicBezTo>
                  <a:pt x="9754" y="1420746"/>
                  <a:pt x="34086" y="1485600"/>
                  <a:pt x="36214" y="1494111"/>
                </a:cubicBezTo>
                <a:cubicBezTo>
                  <a:pt x="39232" y="1506182"/>
                  <a:pt x="41692" y="1518407"/>
                  <a:pt x="45267" y="1530325"/>
                </a:cubicBezTo>
                <a:cubicBezTo>
                  <a:pt x="45270" y="1530337"/>
                  <a:pt x="67899" y="1598221"/>
                  <a:pt x="72428" y="1611806"/>
                </a:cubicBezTo>
                <a:cubicBezTo>
                  <a:pt x="77294" y="1626404"/>
                  <a:pt x="77749" y="1642145"/>
                  <a:pt x="81481" y="1657073"/>
                </a:cubicBezTo>
                <a:cubicBezTo>
                  <a:pt x="83796" y="1666331"/>
                  <a:pt x="88220" y="1674975"/>
                  <a:pt x="90535" y="1684233"/>
                </a:cubicBezTo>
                <a:cubicBezTo>
                  <a:pt x="94267" y="1699162"/>
                  <a:pt x="91953" y="1716140"/>
                  <a:pt x="99588" y="1729501"/>
                </a:cubicBezTo>
                <a:cubicBezTo>
                  <a:pt x="104987" y="1738948"/>
                  <a:pt x="117695" y="1741572"/>
                  <a:pt x="126749" y="1747608"/>
                </a:cubicBezTo>
                <a:cubicBezTo>
                  <a:pt x="132713" y="1765501"/>
                  <a:pt x="137953" y="1789163"/>
                  <a:pt x="153909" y="1801928"/>
                </a:cubicBezTo>
                <a:cubicBezTo>
                  <a:pt x="161361" y="1807890"/>
                  <a:pt x="172533" y="1806714"/>
                  <a:pt x="181069" y="1810982"/>
                </a:cubicBezTo>
                <a:cubicBezTo>
                  <a:pt x="251263" y="1846079"/>
                  <a:pt x="167130" y="1815390"/>
                  <a:pt x="235390" y="1838142"/>
                </a:cubicBezTo>
                <a:cubicBezTo>
                  <a:pt x="277640" y="1835124"/>
                  <a:pt x="320072" y="1834038"/>
                  <a:pt x="362139" y="1829089"/>
                </a:cubicBezTo>
                <a:cubicBezTo>
                  <a:pt x="390278" y="1825778"/>
                  <a:pt x="402750" y="1809134"/>
                  <a:pt x="425513" y="1792875"/>
                </a:cubicBezTo>
                <a:cubicBezTo>
                  <a:pt x="434367" y="1786551"/>
                  <a:pt x="443620" y="1780804"/>
                  <a:pt x="452673" y="1774768"/>
                </a:cubicBezTo>
                <a:cubicBezTo>
                  <a:pt x="481368" y="1731727"/>
                  <a:pt x="467339" y="1757931"/>
                  <a:pt x="488887" y="1693287"/>
                </a:cubicBezTo>
                <a:lnTo>
                  <a:pt x="497941" y="1666126"/>
                </a:lnTo>
                <a:cubicBezTo>
                  <a:pt x="500959" y="1648019"/>
                  <a:pt x="503148" y="1629755"/>
                  <a:pt x="506994" y="1611806"/>
                </a:cubicBezTo>
                <a:cubicBezTo>
                  <a:pt x="512208" y="1587473"/>
                  <a:pt x="522014" y="1564072"/>
                  <a:pt x="525101" y="1539378"/>
                </a:cubicBezTo>
                <a:cubicBezTo>
                  <a:pt x="528119" y="1515235"/>
                  <a:pt x="530154" y="1490949"/>
                  <a:pt x="534154" y="1466950"/>
                </a:cubicBezTo>
                <a:cubicBezTo>
                  <a:pt x="537942" y="1444219"/>
                  <a:pt x="545087" y="1425099"/>
                  <a:pt x="552261" y="1403576"/>
                </a:cubicBezTo>
                <a:cubicBezTo>
                  <a:pt x="555279" y="1382451"/>
                  <a:pt x="560222" y="1361513"/>
                  <a:pt x="561315" y="1340202"/>
                </a:cubicBezTo>
                <a:cubicBezTo>
                  <a:pt x="577751" y="1019698"/>
                  <a:pt x="539114" y="1144249"/>
                  <a:pt x="579422" y="1023330"/>
                </a:cubicBezTo>
                <a:cubicBezTo>
                  <a:pt x="582440" y="935813"/>
                  <a:pt x="583013" y="848178"/>
                  <a:pt x="588475" y="760780"/>
                </a:cubicBezTo>
                <a:cubicBezTo>
                  <a:pt x="589070" y="751255"/>
                  <a:pt x="596824" y="743137"/>
                  <a:pt x="597529" y="733620"/>
                </a:cubicBezTo>
                <a:cubicBezTo>
                  <a:pt x="616431" y="478449"/>
                  <a:pt x="582413" y="588839"/>
                  <a:pt x="615636" y="489176"/>
                </a:cubicBezTo>
                <a:cubicBezTo>
                  <a:pt x="618654" y="440891"/>
                  <a:pt x="621115" y="392568"/>
                  <a:pt x="624689" y="344321"/>
                </a:cubicBezTo>
                <a:cubicBezTo>
                  <a:pt x="632087" y="244443"/>
                  <a:pt x="640694" y="260333"/>
                  <a:pt x="624689" y="172305"/>
                </a:cubicBezTo>
                <a:cubicBezTo>
                  <a:pt x="622982" y="162916"/>
                  <a:pt x="619904" y="153680"/>
                  <a:pt x="615636" y="145144"/>
                </a:cubicBezTo>
                <a:cubicBezTo>
                  <a:pt x="603032" y="119936"/>
                  <a:pt x="590390" y="110845"/>
                  <a:pt x="570368" y="90824"/>
                </a:cubicBezTo>
                <a:cubicBezTo>
                  <a:pt x="567350" y="81770"/>
                  <a:pt x="568063" y="70411"/>
                  <a:pt x="561315" y="63663"/>
                </a:cubicBezTo>
                <a:cubicBezTo>
                  <a:pt x="521808" y="24155"/>
                  <a:pt x="513717" y="30664"/>
                  <a:pt x="470780" y="18396"/>
                </a:cubicBezTo>
                <a:cubicBezTo>
                  <a:pt x="461604" y="15774"/>
                  <a:pt x="452673" y="12360"/>
                  <a:pt x="443620" y="9342"/>
                </a:cubicBezTo>
                <a:cubicBezTo>
                  <a:pt x="356140" y="19063"/>
                  <a:pt x="383264" y="-2729"/>
                  <a:pt x="362139" y="289"/>
                </a:cubicBezTo>
                <a:close/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a-DK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8052318" y="1446245"/>
            <a:ext cx="3508311" cy="112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/>
              <a:t>Relation til kolleger har mindre betydning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45358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viser andre studier?</a:t>
            </a:r>
            <a:endParaRPr lang="da-DK" sz="1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B99B-A5D2-4C1B-B74B-0BBCAC9236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B99B-A5D2-4C1B-B74B-0BBCAC9236E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79" y="533215"/>
            <a:ext cx="9105295" cy="5226820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1968285" y="6036590"/>
            <a:ext cx="8779790" cy="245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b="1" dirty="0"/>
              <a:t>Arbejdsmiljø og fastholdelse på arbejdsmarkedet til efter </a:t>
            </a:r>
            <a:r>
              <a:rPr lang="da-DK" sz="800" b="1" dirty="0" smtClean="0"/>
              <a:t>folkepensionsalder. </a:t>
            </a:r>
            <a:r>
              <a:rPr lang="da-DK" sz="800" dirty="0" smtClean="0"/>
              <a:t>Thorsen</a:t>
            </a:r>
            <a:r>
              <a:rPr lang="da-DK" sz="800" dirty="0"/>
              <a:t>, S.V.,</a:t>
            </a:r>
            <a:r>
              <a:rPr lang="da-DK" sz="800" b="1" dirty="0"/>
              <a:t> </a:t>
            </a:r>
            <a:r>
              <a:rPr lang="da-DK" sz="800" dirty="0"/>
              <a:t>Larsen, M., Sundstrup, E. &amp; Andersen, L.L.., 2021 København: Det Nationale Forskningscenter for Arbejdsmiljø. 74 s.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5751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4134197"/>
          </a:xfrm>
        </p:spPr>
        <p:txBody>
          <a:bodyPr/>
          <a:lstStyle/>
          <a:p>
            <a:r>
              <a:rPr lang="da-DK" dirty="0" smtClean="0"/>
              <a:t>Pensionsalder stiger</a:t>
            </a:r>
          </a:p>
          <a:p>
            <a:r>
              <a:rPr lang="da-DK" dirty="0" smtClean="0"/>
              <a:t>Efterlønsalderen stiger </a:t>
            </a:r>
          </a:p>
          <a:p>
            <a:r>
              <a:rPr lang="da-DK" dirty="0" smtClean="0"/>
              <a:t>Tid du kan være på efterløn falder</a:t>
            </a:r>
          </a:p>
          <a:p>
            <a:r>
              <a:rPr lang="da-DK" dirty="0" smtClean="0"/>
              <a:t>Efterlønnen er mindre lukrativ</a:t>
            </a:r>
          </a:p>
          <a:p>
            <a:pPr lvl="1"/>
            <a:r>
              <a:rPr lang="da-DK" dirty="0"/>
              <a:t>G</a:t>
            </a:r>
            <a:r>
              <a:rPr lang="da-DK" dirty="0" smtClean="0"/>
              <a:t>raden af modregning af pension i efterlønnen</a:t>
            </a:r>
          </a:p>
          <a:p>
            <a:pPr marL="0" indent="0">
              <a:buNone/>
            </a:pPr>
            <a:endParaRPr lang="da-DK" dirty="0" smtClean="0"/>
          </a:p>
          <a:p>
            <a:pPr lvl="2">
              <a:buNone/>
            </a:pPr>
            <a:endParaRPr lang="da-DK" dirty="0" smtClean="0"/>
          </a:p>
          <a:p>
            <a:pPr lvl="1"/>
            <a:endParaRPr lang="da-DK" dirty="0" smtClean="0"/>
          </a:p>
          <a:p>
            <a:pPr lvl="2"/>
            <a:endParaRPr lang="da-DK" dirty="0" smtClean="0"/>
          </a:p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3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Økonomiske incitamenter til at fastholde ældre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a-DK" dirty="0" smtClean="0"/>
              <a:t>Økonomisk gevinst ved at blive på arbejdsmarkedet</a:t>
            </a:r>
          </a:p>
          <a:p>
            <a:pPr lvl="1"/>
            <a:r>
              <a:rPr lang="da-DK" dirty="0" smtClean="0"/>
              <a:t>Seniorpræmie for at arbejde efter folkepensionsalder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r>
              <a:rPr lang="da-DK" dirty="0" smtClean="0"/>
              <a:t>Narrativ har ændret sig</a:t>
            </a:r>
          </a:p>
          <a:p>
            <a:pPr lvl="1"/>
            <a:r>
              <a:rPr lang="da-DK" dirty="0" smtClean="0"/>
              <a:t>I 80’erne: Gå på efterløn for at give plads til de unge</a:t>
            </a:r>
          </a:p>
          <a:p>
            <a:pPr lvl="1"/>
            <a:r>
              <a:rPr lang="da-DK" dirty="0" smtClean="0"/>
              <a:t>I dag: Efterlønsmodtagere er en byrde for samfundet </a:t>
            </a:r>
          </a:p>
          <a:p>
            <a:pPr lvl="1"/>
            <a:r>
              <a:rPr lang="da-DK" dirty="0" smtClean="0"/>
              <a:t>‘Ældrebyrden’</a:t>
            </a:r>
          </a:p>
          <a:p>
            <a:pPr lvl="1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Ældre på arbejdsmarkedet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5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2051999"/>
            <a:ext cx="9422051" cy="3761995"/>
          </a:xfrm>
        </p:spPr>
        <p:txBody>
          <a:bodyPr/>
          <a:lstStyle/>
          <a:p>
            <a:r>
              <a:rPr lang="da-DK" dirty="0" smtClean="0"/>
              <a:t>Er psykosocialt arbejdsmiljø vigtigst før eller efter folkepensionsalder?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30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Kan godt arbejdsmiljø fastholde seniorer efter pensionsalder?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99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31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 psykosocialt arbejdsmiljø vigtigst før eller efter folkepensionsalder?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983" y="1466085"/>
            <a:ext cx="8748686" cy="5148332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1703665" y="6614417"/>
            <a:ext cx="8779790" cy="245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b="1" dirty="0"/>
              <a:t>Arbejdsmiljø og fastholdelse på arbejdsmarkedet til efter </a:t>
            </a:r>
            <a:r>
              <a:rPr lang="da-DK" sz="800" b="1" dirty="0" smtClean="0"/>
              <a:t>folkepensionsalder. </a:t>
            </a:r>
            <a:r>
              <a:rPr lang="da-DK" sz="800" dirty="0" smtClean="0"/>
              <a:t>Thorsen</a:t>
            </a:r>
            <a:r>
              <a:rPr lang="da-DK" sz="800" dirty="0"/>
              <a:t>, S.V.,</a:t>
            </a:r>
            <a:r>
              <a:rPr lang="da-DK" sz="800" b="1" dirty="0"/>
              <a:t> </a:t>
            </a:r>
            <a:r>
              <a:rPr lang="da-DK" sz="800" dirty="0"/>
              <a:t>Larsen, M., Sundstrup, E. &amp; Andersen, L.L.., 2021 København: Det Nationale Forskningscenter for Arbejdsmiljø. 74 s.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13530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32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27120" y="374833"/>
            <a:ext cx="11332879" cy="352456"/>
          </a:xfrm>
        </p:spPr>
        <p:txBody>
          <a:bodyPr/>
          <a:lstStyle/>
          <a:p>
            <a:r>
              <a:rPr lang="da-DK" dirty="0" smtClean="0"/>
              <a:t>Hvordan hænger det psykosociale arbejdsmiljø sammen med de økonomiske muligheder?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1487837" y="2177512"/>
            <a:ext cx="9144000" cy="845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dirty="0" smtClean="0"/>
              <a:t>Er psykosocialt arbejdsmiljø vigtigst hvis</a:t>
            </a:r>
          </a:p>
          <a:p>
            <a:pPr lvl="1"/>
            <a:r>
              <a:rPr lang="da-DK" dirty="0" smtClean="0"/>
              <a:t>Hvis man er medlem af efterlønsordningen?</a:t>
            </a:r>
          </a:p>
          <a:p>
            <a:pPr lvl="1"/>
            <a:r>
              <a:rPr lang="da-DK" dirty="0" smtClean="0"/>
              <a:t>Hvis man </a:t>
            </a:r>
            <a:r>
              <a:rPr lang="da-DK" i="1" dirty="0" smtClean="0"/>
              <a:t>ikke </a:t>
            </a:r>
            <a:r>
              <a:rPr lang="da-DK" dirty="0" smtClean="0"/>
              <a:t>er medlem af efterlønsordning?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425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33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27120" y="374833"/>
            <a:ext cx="11332879" cy="352456"/>
          </a:xfrm>
        </p:spPr>
        <p:txBody>
          <a:bodyPr/>
          <a:lstStyle/>
          <a:p>
            <a:r>
              <a:rPr lang="da-DK" dirty="0" smtClean="0"/>
              <a:t>Hvordan hænger det psykosociale arbejdsmiljø sammen med de økonomiske muligheder?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49" y="1160636"/>
            <a:ext cx="10675170" cy="5170403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1579678" y="6435048"/>
            <a:ext cx="8779790" cy="245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b="1" dirty="0"/>
              <a:t>Arbejdsmiljø og fastholdelse på arbejdsmarkedet til efter </a:t>
            </a:r>
            <a:r>
              <a:rPr lang="da-DK" sz="800" b="1" dirty="0" smtClean="0"/>
              <a:t>folkepensionsalder. </a:t>
            </a:r>
            <a:r>
              <a:rPr lang="da-DK" sz="800" dirty="0" smtClean="0"/>
              <a:t>Thorsen</a:t>
            </a:r>
            <a:r>
              <a:rPr lang="da-DK" sz="800" dirty="0"/>
              <a:t>, S.V.,</a:t>
            </a:r>
            <a:r>
              <a:rPr lang="da-DK" sz="800" b="1" dirty="0"/>
              <a:t> </a:t>
            </a:r>
            <a:r>
              <a:rPr lang="da-DK" sz="800" dirty="0"/>
              <a:t>Larsen, M., Sundstrup, E. &amp; Andersen, L.L.., 2021 København: Det Nationale Forskningscenter for Arbejdsmiljø. 74 s.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376409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34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27121" y="617428"/>
            <a:ext cx="11332879" cy="823913"/>
          </a:xfrm>
        </p:spPr>
        <p:txBody>
          <a:bodyPr/>
          <a:lstStyle/>
          <a:p>
            <a:r>
              <a:rPr lang="da-DK" dirty="0" smtClean="0"/>
              <a:t>Hvad fastholder seniorer på arbejdsmarkedet?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1224825" y="1553729"/>
            <a:ext cx="9737470" cy="422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Økonomiske incitamenter</a:t>
            </a:r>
          </a:p>
          <a:p>
            <a:r>
              <a:rPr lang="da-DK" sz="2000" dirty="0" smtClean="0"/>
              <a:t>Mulighed for nedsat arbejdstid</a:t>
            </a:r>
          </a:p>
          <a:p>
            <a:r>
              <a:rPr lang="da-DK" sz="2000" dirty="0" smtClean="0"/>
              <a:t>Mulighed for at selv at bestemme hvornår man arbejder</a:t>
            </a:r>
          </a:p>
          <a:p>
            <a:endParaRPr lang="da-DK" sz="2000" dirty="0" smtClean="0"/>
          </a:p>
          <a:p>
            <a:r>
              <a:rPr lang="da-DK" sz="2000" dirty="0" smtClean="0"/>
              <a:t>Godt psykosocialt arbejdsmiljø</a:t>
            </a:r>
          </a:p>
          <a:p>
            <a:pPr lvl="1"/>
            <a:r>
              <a:rPr lang="da-DK" sz="2000" dirty="0" smtClean="0"/>
              <a:t>Anerkendelse</a:t>
            </a:r>
          </a:p>
          <a:p>
            <a:pPr lvl="1"/>
            <a:r>
              <a:rPr lang="da-DK" sz="2000" dirty="0" smtClean="0"/>
              <a:t>Indflydelse</a:t>
            </a:r>
          </a:p>
          <a:p>
            <a:pPr lvl="1"/>
            <a:r>
              <a:rPr lang="da-DK" sz="2000" dirty="0" smtClean="0"/>
              <a:t>Udviklingsmuligheder</a:t>
            </a:r>
          </a:p>
          <a:p>
            <a:endParaRPr lang="da-DK" sz="2000" dirty="0"/>
          </a:p>
          <a:p>
            <a:r>
              <a:rPr lang="da-DK" sz="2000" dirty="0" smtClean="0"/>
              <a:t>Det psykosociale arbejdsmiljø er vigtigt – hvis man har økonomisk mulighed for at trække sig tilbage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6499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4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Beskæftigelse blandt 60 til 64 årige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Flere ældre bliver på arbejdsmarkedet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873" y="1671067"/>
            <a:ext cx="6779374" cy="476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5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Men samtidigt er sygefraværet også steget! 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7958380" y="2409986"/>
            <a:ext cx="3688596" cy="1811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Sygefraværet for 60-64 årige er steget fra 3,6% til 4,5%</a:t>
            </a:r>
          </a:p>
          <a:p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r>
              <a:rPr lang="da-DK" sz="1400" i="1" dirty="0" smtClean="0"/>
              <a:t>(4,5% af arbejdsdagene er ‘tabt’ på grund af sygefravær, hvilket svarer til ca. 10 dage pr fuldtidsansat.)</a:t>
            </a:r>
            <a:endParaRPr lang="da-DK" sz="1400" i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21" y="1828800"/>
            <a:ext cx="6959166" cy="478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Er det større?</a:t>
            </a:r>
          </a:p>
          <a:p>
            <a:r>
              <a:rPr lang="da-DK" sz="2400" dirty="0" smtClean="0"/>
              <a:t>Er det mindre?</a:t>
            </a:r>
          </a:p>
          <a:p>
            <a:r>
              <a:rPr lang="da-DK" sz="2400" dirty="0" smtClean="0"/>
              <a:t>Det samme?</a:t>
            </a:r>
          </a:p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9197530" y="6321067"/>
            <a:ext cx="2559600" cy="180000"/>
          </a:xfrm>
        </p:spPr>
        <p:txBody>
          <a:bodyPr/>
          <a:lstStyle/>
          <a:p>
            <a:r>
              <a:rPr lang="da-DK" dirty="0" smtClean="0"/>
              <a:t>Kampen om arbejdskraften af Sannie  Thorsen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6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Spørgsmål: Hvordan er sygefraværet blandt seniormedarbejdere i forhold til andre medarbejdere?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917" y="1438028"/>
            <a:ext cx="6959166" cy="478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7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/>
              <a:t>o</a:t>
            </a:r>
            <a:r>
              <a:rPr lang="da-DK" dirty="0" smtClean="0"/>
              <a:t>g andre aldersgrupper (data fra 2019)</a:t>
            </a:r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Sygefraværet hos seniormedarbejdere</a:t>
            </a:r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grpSp>
        <p:nvGrpSpPr>
          <p:cNvPr id="9" name="Lærred 30"/>
          <p:cNvGrpSpPr/>
          <p:nvPr/>
        </p:nvGrpSpPr>
        <p:grpSpPr>
          <a:xfrm>
            <a:off x="294467" y="1503342"/>
            <a:ext cx="11600481" cy="5111076"/>
            <a:chOff x="0" y="0"/>
            <a:chExt cx="6236335" cy="3445510"/>
          </a:xfrm>
        </p:grpSpPr>
        <p:sp>
          <p:nvSpPr>
            <p:cNvPr id="10" name="Rektangel 9"/>
            <p:cNvSpPr/>
            <p:nvPr/>
          </p:nvSpPr>
          <p:spPr>
            <a:xfrm>
              <a:off x="0" y="0"/>
              <a:ext cx="6236335" cy="3445510"/>
            </a:xfrm>
            <a:prstGeom prst="rect">
              <a:avLst/>
            </a:prstGeom>
          </p:spPr>
        </p:sp>
        <p:pic>
          <p:nvPicPr>
            <p:cNvPr id="12" name="Billede 11"/>
            <p:cNvPicPr>
              <a:picLocks noChangeAspect="1"/>
            </p:cNvPicPr>
            <p:nvPr/>
          </p:nvPicPr>
          <p:blipFill rotWithShape="1">
            <a:blip r:embed="rId2"/>
            <a:srcRect l="1955" r="1955"/>
            <a:stretch/>
          </p:blipFill>
          <p:spPr>
            <a:xfrm>
              <a:off x="2659380" y="76333"/>
              <a:ext cx="3573780" cy="3367907"/>
            </a:xfrm>
            <a:prstGeom prst="rect">
              <a:avLst/>
            </a:prstGeom>
          </p:spPr>
        </p:pic>
        <p:pic>
          <p:nvPicPr>
            <p:cNvPr id="13" name="Billede 12"/>
            <p:cNvPicPr>
              <a:picLocks noChangeAspect="1"/>
            </p:cNvPicPr>
            <p:nvPr/>
          </p:nvPicPr>
          <p:blipFill rotWithShape="1">
            <a:blip r:embed="rId3"/>
            <a:srcRect r="26575"/>
            <a:stretch/>
          </p:blipFill>
          <p:spPr>
            <a:xfrm>
              <a:off x="32692" y="75064"/>
              <a:ext cx="2730908" cy="3369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88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1" y="2051999"/>
            <a:ext cx="11088604" cy="3761995"/>
          </a:xfrm>
        </p:spPr>
        <p:txBody>
          <a:bodyPr/>
          <a:lstStyle/>
          <a:p>
            <a:r>
              <a:rPr lang="da-DK" sz="2400" dirty="0" smtClean="0"/>
              <a:t>Økonomiske incitamenter!</a:t>
            </a:r>
          </a:p>
          <a:p>
            <a:r>
              <a:rPr lang="da-DK" sz="2400" dirty="0" smtClean="0"/>
              <a:t>(og holdningsændring i samfundet)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Præsentationstitel</a:t>
            </a:r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8</a:t>
            </a:fld>
            <a:endParaRPr lang="da-DK" noProof="0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Fastholdelse af seniormedarbejdere</a:t>
            </a:r>
            <a:endParaRPr lang="da-DK" sz="3200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77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Præsentationstitel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9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232673" y="2856934"/>
            <a:ext cx="11332879" cy="614686"/>
          </a:xfrm>
        </p:spPr>
        <p:txBody>
          <a:bodyPr/>
          <a:lstStyle/>
          <a:p>
            <a:r>
              <a:rPr lang="da-DK" sz="3200" dirty="0" smtClean="0"/>
              <a:t>Hvad siger seniorerne selv?</a:t>
            </a:r>
            <a:endParaRPr lang="da-DK" sz="32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96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skabelon DK">
  <a:themeElements>
    <a:clrScheme name="BM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Beskæftigelsesministeriet.potx" id="{77F50CD3-33BE-4A82-8ED4-D97448D3D035}" vid="{6356E5B6-054C-4E95-AE10-DB56FD0F1CB7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1176</Words>
  <Application>Microsoft Office PowerPoint</Application>
  <PresentationFormat>Widescreen</PresentationFormat>
  <Paragraphs>206</Paragraphs>
  <Slides>34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38" baseType="lpstr">
      <vt:lpstr>Arial</vt:lpstr>
      <vt:lpstr>Calibri</vt:lpstr>
      <vt:lpstr>Verdana</vt:lpstr>
      <vt:lpstr>NFA skabelon DK</vt:lpstr>
      <vt:lpstr>Kampen om arbejdskraften Seniorer på arbejdsmarkedet</vt:lpstr>
      <vt:lpstr>Flere ældre – færre unge</vt:lpstr>
      <vt:lpstr>Ældre på arbejdsmarkedet</vt:lpstr>
      <vt:lpstr>Flere ældre bliver på arbejdsmarkedet</vt:lpstr>
      <vt:lpstr>Men samtidigt er sygefraværet også steget! </vt:lpstr>
      <vt:lpstr>Spørgsmål: Hvordan er sygefraværet blandt seniormedarbejdere i forhold til andre medarbejdere?</vt:lpstr>
      <vt:lpstr>Sygefraværet hos seniormedarbejdere</vt:lpstr>
      <vt:lpstr>Fastholdelse af seniormedarbejdere</vt:lpstr>
      <vt:lpstr>Hvad siger seniorerne selv?</vt:lpstr>
      <vt:lpstr>Seniorer på arbejdspladsen, hvad kan få dem til at blive?</vt:lpstr>
      <vt:lpstr>Seniorer på arbejdspladsen, hvad kan få dem til at blive?</vt:lpstr>
      <vt:lpstr>Seniorer på arbejdspladsen, hvad kan få dem til at blive?</vt:lpstr>
      <vt:lpstr>Seniorer på arbejdspladsen, hvad kan få dem til at blive?</vt:lpstr>
      <vt:lpstr>Hvad vil få seniorerne til at blive længere på arbejdsmarkedet?</vt:lpstr>
      <vt:lpstr>Hvad er godt arbejdsmiljø?</vt:lpstr>
      <vt:lpstr>Sammenhæng mellem jobtilfredshed og alder for tilbagetrækning</vt:lpstr>
      <vt:lpstr>Hvad er godt arbejdsmiljø?</vt:lpstr>
      <vt:lpstr>Psykosocialt arbejdsmiljø</vt:lpstr>
      <vt:lpstr>Seniorer på det danske arbejdsmarked</vt:lpstr>
      <vt:lpstr>PowerPoint-præsentation</vt:lpstr>
      <vt:lpstr>Hvad fik folk til at blive længere?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Hvad viser andre studier?</vt:lpstr>
      <vt:lpstr>PowerPoint-præsentation</vt:lpstr>
      <vt:lpstr>Kan godt arbejdsmiljø fastholde seniorer efter pensionsalder?</vt:lpstr>
      <vt:lpstr>Er psykosocialt arbejdsmiljø vigtigst før eller efter folkepensionsalder? </vt:lpstr>
      <vt:lpstr>Hvordan hænger det psykosociale arbejdsmiljø sammen med de økonomiske muligheder? </vt:lpstr>
      <vt:lpstr>Hvordan hænger det psykosociale arbejdsmiljø sammen med de økonomiske muligheder? </vt:lpstr>
      <vt:lpstr>Hvad fastholder seniorer på arbejdsmarkedet?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2018-07-02T08:29:09Z</dcterms:created>
  <dcterms:modified xsi:type="dcterms:W3CDTF">2022-06-09T10:56:46Z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